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5"/>
  </p:handoutMasterIdLst>
  <p:sldIdLst>
    <p:sldId id="256" r:id="rId5"/>
    <p:sldId id="266" r:id="rId6"/>
    <p:sldId id="257" r:id="rId7"/>
    <p:sldId id="259" r:id="rId8"/>
    <p:sldId id="258" r:id="rId9"/>
    <p:sldId id="265" r:id="rId10"/>
    <p:sldId id="272" r:id="rId11"/>
    <p:sldId id="271" r:id="rId12"/>
    <p:sldId id="264" r:id="rId13"/>
    <p:sldId id="270" r:id="rId14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786"/>
    <a:srgbClr val="CDCE00"/>
    <a:srgbClr val="009A3E"/>
    <a:srgbClr val="00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xmlns="" id="{A15827C1-CD98-4CC7-BD72-943818C6C9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880D05A5-ADF6-4DC6-82B4-2430597C10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D7B3E-6487-4608-B1CB-49E4609F7D40}" type="datetimeFigureOut">
              <a:rPr lang="nl-NL" smtClean="0"/>
              <a:t>14-7-2021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145259A2-1BB9-4E76-80D3-E559EEE14F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47B48CD9-C75C-4B36-8C51-FE2E4A2E12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FC16F-AEDD-4AA3-80C6-3ADBB36309D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44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t>14-7-2021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0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t>14-7-2021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45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t>14-7-2021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47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t>14-7-2021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17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t>14-7-2021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0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t>14-7-2021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37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t>14-7-2021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97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t>14-7-2021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51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t>14-7-2021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09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t>14-7-2021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48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0502-1433-4CDE-8501-310EB2A02B1D}" type="datetimeFigureOut">
              <a:rPr lang="nl-NL" smtClean="0"/>
              <a:t>14-7-2021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C7DD-F58F-4CFE-930E-2CD1CBF987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95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F0502-1433-4CDE-8501-310EB2A02B1D}" type="datetimeFigureOut">
              <a:rPr lang="nl-NL" smtClean="0"/>
              <a:t>14-7-2021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1C7DD-F58F-4CFE-930E-2CD1CBF987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83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seasonalwork.nl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7EA6909C-D713-4666-8800-64F933B15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29" y="1515225"/>
            <a:ext cx="6716272" cy="1651084"/>
          </a:xfrm>
          <a:prstGeom prst="rect">
            <a:avLst/>
          </a:prstGeom>
        </p:spPr>
      </p:pic>
      <p:pic>
        <p:nvPicPr>
          <p:cNvPr id="14" name="Tijdelijke aanduiding voor inhoud 7">
            <a:extLst>
              <a:ext uri="{FF2B5EF4-FFF2-40B4-BE49-F238E27FC236}">
                <a16:creationId xmlns:a16="http://schemas.microsoft.com/office/drawing/2014/main" xmlns="" id="{68772F13-6AF0-44A6-815D-D29D54F2E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1299403"/>
            <a:ext cx="4172712" cy="425919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8B471031-F57B-4208-A35E-152850DAA1E8}"/>
              </a:ext>
            </a:extLst>
          </p:cNvPr>
          <p:cNvSpPr txBox="1"/>
          <p:nvPr/>
        </p:nvSpPr>
        <p:spPr>
          <a:xfrm>
            <a:off x="672123" y="4810881"/>
            <a:ext cx="7627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 err="1">
                <a:solidFill>
                  <a:srgbClr val="A12786"/>
                </a:solidFill>
              </a:rPr>
              <a:t>Bezpieczna</a:t>
            </a:r>
            <a:r>
              <a:rPr lang="nl-NL" sz="2000" b="1" dirty="0">
                <a:solidFill>
                  <a:srgbClr val="A12786"/>
                </a:solidFill>
              </a:rPr>
              <a:t> i </a:t>
            </a:r>
            <a:r>
              <a:rPr lang="nl-NL" sz="2000" b="1" dirty="0" err="1">
                <a:solidFill>
                  <a:srgbClr val="A12786"/>
                </a:solidFill>
              </a:rPr>
              <a:t>legalna</a:t>
            </a:r>
            <a:r>
              <a:rPr lang="nl-NL" sz="2000" b="1" dirty="0">
                <a:solidFill>
                  <a:srgbClr val="A12786"/>
                </a:solidFill>
              </a:rPr>
              <a:t> p</a:t>
            </a:r>
            <a:r>
              <a:rPr lang="pl-PL" sz="2000" b="1" dirty="0">
                <a:solidFill>
                  <a:srgbClr val="A12786"/>
                </a:solidFill>
              </a:rPr>
              <a:t>raca w Holandii bezpośredni</a:t>
            </a:r>
            <a:r>
              <a:rPr lang="nl-NL" sz="2000" b="1" dirty="0">
                <a:solidFill>
                  <a:srgbClr val="A12786"/>
                </a:solidFill>
              </a:rPr>
              <a:t>o</a:t>
            </a:r>
            <a:r>
              <a:rPr lang="pl-PL" sz="2000" b="1" dirty="0">
                <a:solidFill>
                  <a:srgbClr val="A12786"/>
                </a:solidFill>
              </a:rPr>
              <a:t> u pracodawcy</a:t>
            </a:r>
          </a:p>
        </p:txBody>
      </p:sp>
    </p:spTree>
    <p:extLst>
      <p:ext uri="{BB962C8B-B14F-4D97-AF65-F5344CB8AC3E}">
        <p14:creationId xmlns:p14="http://schemas.microsoft.com/office/powerpoint/2010/main" val="327297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xmlns="" id="{F0A1E0A3-0227-4073-835E-45D2C38B9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83" y="77802"/>
            <a:ext cx="6716272" cy="1360045"/>
          </a:xfrm>
          <a:prstGeom prst="rect">
            <a:avLst/>
          </a:prstGeom>
        </p:spPr>
      </p:pic>
      <p:pic>
        <p:nvPicPr>
          <p:cNvPr id="15" name="Tijdelijke aanduiding voor inhoud 7">
            <a:extLst>
              <a:ext uri="{FF2B5EF4-FFF2-40B4-BE49-F238E27FC236}">
                <a16:creationId xmlns:a16="http://schemas.microsoft.com/office/drawing/2014/main" xmlns="" id="{D05F15D5-90A9-413E-8205-D6998C840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1299403"/>
            <a:ext cx="4172712" cy="425919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7602F8A2-657B-4649-8D6F-BE1EB71AD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258" y="2251683"/>
            <a:ext cx="3634687" cy="384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4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9039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A12786"/>
                </a:solidFill>
                <a:latin typeface="+mj-lt"/>
              </a:rPr>
              <a:t>Spis treści</a:t>
            </a:r>
            <a:r>
              <a:rPr lang="en-US" sz="3600" b="1" dirty="0">
                <a:latin typeface="+mj-lt"/>
              </a:rPr>
              <a:t/>
            </a:r>
            <a:br>
              <a:rPr lang="en-US" sz="3600" b="1" dirty="0">
                <a:latin typeface="+mj-lt"/>
              </a:rPr>
            </a:br>
            <a:endParaRPr lang="nl-NL" sz="3600" dirty="0">
              <a:solidFill>
                <a:srgbClr val="A127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1702" y="1899139"/>
            <a:ext cx="4430236" cy="41734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Współpraca z Eures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ak działa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portal Seasonalwork.NL </a:t>
            </a:r>
          </a:p>
          <a:p>
            <a:pPr marL="0" indent="0">
              <a:buNone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Statystyka zarejestrowanych CV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Aplikacja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pracę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i r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ejestracja CV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Jakie warunki musi spełnić pracodawca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Ważne informacje dla kandydatów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Jakie o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ferty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pracy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znajdziesz na portalu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1400" dirty="0"/>
          </a:p>
          <a:p>
            <a:endParaRPr lang="nl-NL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Afbeelding 9" descr="Afbeelding met tafel, gebouw&#10;&#10;Beschrijving is gegenereerd met hoge betrouwbaarheid">
            <a:extLst>
              <a:ext uri="{FF2B5EF4-FFF2-40B4-BE49-F238E27FC236}">
                <a16:creationId xmlns:a16="http://schemas.microsoft.com/office/drawing/2014/main" xmlns="" id="{DA78D242-B3F2-4F6A-B97E-3E794ACD5F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r="23347"/>
          <a:stretch/>
        </p:blipFill>
        <p:spPr>
          <a:xfrm>
            <a:off x="5402989" y="3486899"/>
            <a:ext cx="3333386" cy="3333386"/>
          </a:xfrm>
          <a:prstGeom prst="rect">
            <a:avLst/>
          </a:prstGeom>
        </p:spPr>
      </p:pic>
      <p:pic>
        <p:nvPicPr>
          <p:cNvPr id="17" name="Afbeelding 16" descr="Afbeelding met persoon, boom, buiten, man&#10;&#10;Beschrijving is gegenereerd met zeer hoge betrouwbaarheid">
            <a:extLst>
              <a:ext uri="{FF2B5EF4-FFF2-40B4-BE49-F238E27FC236}">
                <a16:creationId xmlns:a16="http://schemas.microsoft.com/office/drawing/2014/main" xmlns="" id="{A1F963B7-A5CA-4840-A19D-D12604963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r="13376"/>
          <a:stretch/>
        </p:blipFill>
        <p:spPr>
          <a:xfrm>
            <a:off x="5402989" y="95614"/>
            <a:ext cx="3333386" cy="333338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xmlns="" id="{FDF3975C-29C4-416A-A6E4-A0EB6F3D6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608" y="25114"/>
            <a:ext cx="2033392" cy="411762"/>
          </a:xfrm>
          <a:prstGeom prst="rect">
            <a:avLst/>
          </a:prstGeom>
        </p:spPr>
      </p:pic>
      <p:pic>
        <p:nvPicPr>
          <p:cNvPr id="31" name="Tijdelijke aanduiding voor inhoud 7">
            <a:extLst>
              <a:ext uri="{FF2B5EF4-FFF2-40B4-BE49-F238E27FC236}">
                <a16:creationId xmlns:a16="http://schemas.microsoft.com/office/drawing/2014/main" xmlns="" id="{728C0E45-3C6F-4F53-83BB-D112A67F7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FE19A3C-6F5B-4184-AE2C-77564B5E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0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694" y="304646"/>
            <a:ext cx="10364244" cy="1325563"/>
          </a:xfrm>
        </p:spPr>
        <p:txBody>
          <a:bodyPr>
            <a:normAutofit/>
          </a:bodyPr>
          <a:lstStyle/>
          <a:p>
            <a:r>
              <a:rPr lang="nl-NL" sz="3600" dirty="0" err="1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Współpraca</a:t>
            </a:r>
            <a:r>
              <a:rPr lang="nl-N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 </a:t>
            </a:r>
            <a:r>
              <a:rPr lang="nl-NL" sz="3600" dirty="0" err="1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Eures</a:t>
            </a:r>
            <a:r>
              <a:rPr lang="nl-N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nl-N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3600" dirty="0">
              <a:solidFill>
                <a:srgbClr val="A127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Tijdelijke aanduiding voor inhoud 7">
            <a:extLst>
              <a:ext uri="{FF2B5EF4-FFF2-40B4-BE49-F238E27FC236}">
                <a16:creationId xmlns:a16="http://schemas.microsoft.com/office/drawing/2014/main" xmlns="" id="{1E65F740-B1FA-4DD7-BA03-D646310D4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AE6D4DF2-C24C-4667-BCC7-48049626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608" y="25114"/>
            <a:ext cx="2033392" cy="41176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783FB298-A76A-4254-B987-CD6964D53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9816" y="1630209"/>
            <a:ext cx="5181600" cy="304339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Europejskie Służby Zatrudnienia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Holandii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i w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Polsce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ściśle współpracują z holenderską organizacją LTO ( Krajowy Związek Pracodawców-sektor rolny), do której należy portal Seasonalwork.NL. 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Oferty przekazywane za pośrednictwem Europejskich Służb Zatrudnienia w Holandii, od pracodawców zrzeszonych w organizacji LTO, wzbudzają duże zainteresowanie wśród osób, które poszukują bezpiecznej i legalnej pracy sezonowej w Holandii.</a:t>
            </a:r>
          </a:p>
          <a:p>
            <a:pPr algn="just">
              <a:lnSpc>
                <a:spcPct val="100000"/>
              </a:lnSpc>
            </a:pPr>
            <a:endParaRPr lang="nl-NL" dirty="0"/>
          </a:p>
        </p:txBody>
      </p:sp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xmlns="" id="{ABF04E24-1731-418F-ACE0-CDC3F12D11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1" r="35849"/>
          <a:stretch/>
        </p:blipFill>
        <p:spPr>
          <a:xfrm>
            <a:off x="900724" y="1630209"/>
            <a:ext cx="2850662" cy="4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5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3576"/>
            <a:ext cx="10515600" cy="768106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 działa portal Seasonalwork.NL </a:t>
            </a:r>
            <a:br>
              <a:rPr lang="pl-P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l-NL" sz="3600" dirty="0">
              <a:solidFill>
                <a:srgbClr val="A127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7519" y="1161682"/>
            <a:ext cx="5277863" cy="569631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easonalwork.NL jest to strona internetowa z ofertami pracy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bezpośrednio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od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pracodawców holenderskich oraz bazą zarejestrowanych CV kandydatów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szukających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pracy w Holandii w branży rolno-ogrodniczej. Pracodawcy holenderscy ogłaszają na portalu swoje oferty pracy oraz poszukują  kandydatów do pracy. Osoby zainteresowane  pracą w Holandii mogą 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złożyć aplikację na wy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ran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ą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ofertę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pracy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jak również zarejestrować swoje CV. </a:t>
            </a:r>
            <a:endParaRPr lang="nl-NL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Nasz portal proponuje: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rejestrację CV online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różnorodne oferty pracy w Holandii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legalne zatrudnienie w branży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rolno-ogrodniczej</a:t>
            </a:r>
            <a:endParaRPr lang="nl-NL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pracę sezonową lub na cały 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rok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zatrudnienie bezpośrednio u pracodawcy</a:t>
            </a:r>
            <a:endParaRPr lang="nl-NL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nformacje na temat pracy i życia w Holandii</a:t>
            </a:r>
            <a:endParaRPr lang="nl-NL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8BC00C6D-B96F-4796-825E-959CBC88F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608" y="25114"/>
            <a:ext cx="2033392" cy="411762"/>
          </a:xfrm>
          <a:prstGeom prst="rect">
            <a:avLst/>
          </a:prstGeom>
        </p:spPr>
      </p:pic>
      <p:pic>
        <p:nvPicPr>
          <p:cNvPr id="9" name="Tijdelijke aanduiding voor inhoud 7">
            <a:extLst>
              <a:ext uri="{FF2B5EF4-FFF2-40B4-BE49-F238E27FC236}">
                <a16:creationId xmlns:a16="http://schemas.microsoft.com/office/drawing/2014/main" xmlns="" id="{8D90757D-EE21-4BCB-88A8-873F8E6C0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F7F869D-4A9D-49AB-8DBA-9EF46AEB8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619" y="1161682"/>
            <a:ext cx="4213225" cy="34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1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715750" cy="1325563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A1278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pl-PL" sz="3600" dirty="0">
                <a:solidFill>
                  <a:srgbClr val="A1278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tatystyk</a:t>
            </a:r>
            <a:r>
              <a:rPr lang="nl-NL" sz="3600" dirty="0">
                <a:solidFill>
                  <a:srgbClr val="A1278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nl-NL" sz="3600" dirty="0" err="1">
                <a:solidFill>
                  <a:srgbClr val="A1278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zarejestrowanych</a:t>
            </a:r>
            <a:r>
              <a:rPr lang="nl-NL" sz="3600" dirty="0">
                <a:solidFill>
                  <a:srgbClr val="A1278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CV na Seasonalwork.NL</a:t>
            </a:r>
            <a:endParaRPr lang="nl-NL" sz="3600" dirty="0">
              <a:solidFill>
                <a:srgbClr val="A127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0575" y="1794121"/>
            <a:ext cx="2838450" cy="35606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Warto również podkreślić, że  Seasonalwork.NL jest bardzo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popularną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stroną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internetową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Europie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co potwierdzają statystyki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zarejestrowanych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CV na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naszej</a:t>
            </a:r>
            <a:r>
              <a:rPr lang="nl-N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stronie</a:t>
            </a:r>
            <a:r>
              <a:rPr lang="pl-PL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nl-NL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D0E51556-FEEC-4792-9C7D-DE237F0E5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608" y="25114"/>
            <a:ext cx="2033392" cy="411762"/>
          </a:xfrm>
          <a:prstGeom prst="rect">
            <a:avLst/>
          </a:prstGeom>
        </p:spPr>
      </p:pic>
      <p:pic>
        <p:nvPicPr>
          <p:cNvPr id="12" name="Tijdelijke aanduiding voor inhoud 7">
            <a:extLst>
              <a:ext uri="{FF2B5EF4-FFF2-40B4-BE49-F238E27FC236}">
                <a16:creationId xmlns:a16="http://schemas.microsoft.com/office/drawing/2014/main" xmlns="" id="{842A6995-65F7-4167-A856-8B38E46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F659CE75-3A4A-46CE-BD09-85146A59E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1690688"/>
            <a:ext cx="59245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FC799C58-B22E-4E29-BFC9-02398550F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608" y="25114"/>
            <a:ext cx="2033392" cy="411762"/>
          </a:xfrm>
          <a:prstGeom prst="rect">
            <a:avLst/>
          </a:prstGeom>
        </p:spPr>
      </p:pic>
      <p:pic>
        <p:nvPicPr>
          <p:cNvPr id="26" name="Tijdelijke aanduiding voor inhoud 7">
            <a:extLst>
              <a:ext uri="{FF2B5EF4-FFF2-40B4-BE49-F238E27FC236}">
                <a16:creationId xmlns:a16="http://schemas.microsoft.com/office/drawing/2014/main" xmlns="" id="{0669CFBC-D8F3-489B-A8B3-7ED188317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xmlns="" id="{9B065773-8C4B-4624-8085-9827256FAF00}"/>
              </a:ext>
            </a:extLst>
          </p:cNvPr>
          <p:cNvSpPr txBox="1"/>
          <p:nvPr/>
        </p:nvSpPr>
        <p:spPr>
          <a:xfrm>
            <a:off x="342899" y="-13963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3600" i="0" dirty="0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Aplikacja o pracę i rejestracja CV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xmlns="" id="{F3C4FA9D-9240-4F5F-A99A-811E247F0B0D}"/>
              </a:ext>
            </a:extLst>
          </p:cNvPr>
          <p:cNvSpPr txBox="1"/>
          <p:nvPr/>
        </p:nvSpPr>
        <p:spPr>
          <a:xfrm>
            <a:off x="190499" y="876620"/>
            <a:ext cx="11439526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Aplikacja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i r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ejestracja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CV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dokonywana jest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stron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internetow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www.seasonalwork.nl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i składa się zaledwie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z 2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kroków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plikacja o pracę do pracodawcy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rejestracji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lub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plikacja o pracę do pracodawcy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logowaniem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rejestracja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CV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Pracodawca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kontaktuje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wybranym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kandydatem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telefonicznie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poprzez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e-mail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591A0235-DE7D-4E60-BD54-E5A1D391E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" y="3429000"/>
            <a:ext cx="3914158" cy="340388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89F1E57-7766-402A-828A-092FF81F19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59" y="3402858"/>
            <a:ext cx="5159883" cy="334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2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DFA40E6-9741-4108-8875-949A7624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54" y="765909"/>
            <a:ext cx="10361246" cy="738308"/>
          </a:xfrm>
        </p:spPr>
        <p:txBody>
          <a:bodyPr>
            <a:normAutofit fontScale="90000"/>
          </a:bodyPr>
          <a:lstStyle/>
          <a:p>
            <a:r>
              <a:rPr lang="pl-PL" sz="4000" i="0" dirty="0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Jakie warunki musi spełnić pracodawca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FA5710B-52BD-41C6-9F82-279FE1AB8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399"/>
            <a:ext cx="5156200" cy="4927601"/>
          </a:xfrm>
        </p:spPr>
        <p:txBody>
          <a:bodyPr>
            <a:no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jest zarejestrowany w Rejestrze</a:t>
            </a:r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Centralnej Ewidencji Działalności Gospodarczej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deklaruje przestrzeganie zasad dobrego pracodawcy 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zapewnia bezpieczeństwo w pracy, oraz przestrzega warunków protokołu związanego z COVID-19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oferuje swoim pracownikom umowę o pracę</a:t>
            </a:r>
            <a:endParaRPr lang="nl-NL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zapewnia, ż</a:t>
            </a:r>
            <a:r>
              <a:rPr lang="nl-N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pensja wypłacana jest prawidłowo i w terminie, zgodnie z obowiązującym zbiorowym układem pracy CAO dla sektoru rolnego</a:t>
            </a:r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zapewnia swoim pracownikom grupowe ubezpieczenie zdrowotne</a:t>
            </a:r>
            <a:endParaRPr lang="nl-NL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zapewnia, że pobrane składki na ubezpieczenie zdrowotne i koszty mieszkania są wykazane na odcinku wypłaty</a:t>
            </a:r>
            <a:endParaRPr lang="nl-NL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l-PL" sz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Pracodawca zapewnia zakwaterowanie dla pracowników, musi ono być solidne i musi spełniać przynajmniej standardy certyfikatu holenderskiego AKF lub SNF.</a:t>
            </a:r>
            <a:endParaRPr lang="nl-NL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Tijdelijke aanduiding voor inhoud 7">
            <a:extLst>
              <a:ext uri="{FF2B5EF4-FFF2-40B4-BE49-F238E27FC236}">
                <a16:creationId xmlns:a16="http://schemas.microsoft.com/office/drawing/2014/main" xmlns="" id="{5C26FA0A-840C-4B12-B8FC-F457B5121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3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DFA40E6-9741-4108-8875-949A7624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54" y="765909"/>
            <a:ext cx="10361246" cy="738308"/>
          </a:xfrm>
        </p:spPr>
        <p:txBody>
          <a:bodyPr>
            <a:normAutofit fontScale="90000"/>
          </a:bodyPr>
          <a:lstStyle/>
          <a:p>
            <a:r>
              <a:rPr lang="nl-NL" sz="4000" i="0" dirty="0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4000" i="0" dirty="0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4400" i="0" dirty="0" err="1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Ważne</a:t>
            </a:r>
            <a:r>
              <a:rPr lang="nl-NL" sz="4400" i="0" dirty="0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4400" i="0" dirty="0" err="1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informacje</a:t>
            </a:r>
            <a:r>
              <a:rPr lang="nl-NL" sz="4400" i="0" dirty="0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4400" i="0" dirty="0" err="1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dla</a:t>
            </a:r>
            <a:r>
              <a:rPr lang="nl-NL" sz="4400" i="0" dirty="0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4400" i="0" dirty="0" err="1">
                <a:solidFill>
                  <a:srgbClr val="A1278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kandydatów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FA5710B-52BD-41C6-9F82-279FE1AB8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399"/>
            <a:ext cx="4741985" cy="4246563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B790FA54-AB12-4A7F-8FF0-BB08F50A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0399"/>
            <a:ext cx="4400550" cy="3381375"/>
          </a:xfrm>
          <a:prstGeom prst="rect">
            <a:avLst/>
          </a:prstGeom>
        </p:spPr>
      </p:pic>
      <p:pic>
        <p:nvPicPr>
          <p:cNvPr id="10" name="Tijdelijke aanduiding voor inhoud 7">
            <a:extLst>
              <a:ext uri="{FF2B5EF4-FFF2-40B4-BE49-F238E27FC236}">
                <a16:creationId xmlns:a16="http://schemas.microsoft.com/office/drawing/2014/main" xmlns="" id="{5C26FA0A-840C-4B12-B8FC-F457B5121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2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40DD6BC-4F55-448E-AC58-409B338E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450851"/>
            <a:ext cx="9553573" cy="7493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Jakie o</a:t>
            </a:r>
            <a:r>
              <a:rPr lang="nl-NL" sz="3600" dirty="0" err="1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ferty</a:t>
            </a:r>
            <a:r>
              <a:rPr lang="nl-N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dirty="0" err="1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pracy</a:t>
            </a:r>
            <a:r>
              <a:rPr lang="pl-PL" sz="3600" dirty="0">
                <a:solidFill>
                  <a:srgbClr val="A12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znajdziesz na portalu </a:t>
            </a:r>
            <a:endParaRPr lang="nl-NL" sz="3600" dirty="0">
              <a:solidFill>
                <a:srgbClr val="A127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Tijdelijke aanduiding voor inhoud 7">
            <a:extLst>
              <a:ext uri="{FF2B5EF4-FFF2-40B4-BE49-F238E27FC236}">
                <a16:creationId xmlns:a16="http://schemas.microsoft.com/office/drawing/2014/main" xmlns="" id="{605BE89E-577F-40D8-8F4A-FE4BCBAF8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642" y="4215996"/>
            <a:ext cx="2588358" cy="26420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B51F0607-2907-47EF-9368-EF6FF934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608" y="25114"/>
            <a:ext cx="2033392" cy="4117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B8F155A0-82EC-471B-B384-AC4C5DD24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422" y="1387071"/>
            <a:ext cx="1974100" cy="264200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700754CD-D505-4C31-AA40-4DF42E4E2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487" y="4029075"/>
            <a:ext cx="2186935" cy="199533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2C107EB1-B01E-4418-902A-AB9C6B5888CE}"/>
              </a:ext>
            </a:extLst>
          </p:cNvPr>
          <p:cNvSpPr txBox="1"/>
          <p:nvPr/>
        </p:nvSpPr>
        <p:spPr>
          <a:xfrm>
            <a:off x="542926" y="3816395"/>
            <a:ext cx="3876430" cy="2208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S</a:t>
            </a:r>
            <a:r>
              <a:rPr lang="pl-PL" dirty="0"/>
              <a:t>przątanie domków kempingowych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K</a:t>
            </a:r>
            <a:r>
              <a:rPr lang="pl-PL" dirty="0"/>
              <a:t>ierowca traktora, wózka widłowego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Z</a:t>
            </a:r>
            <a:r>
              <a:rPr lang="pl-PL" dirty="0"/>
              <a:t>biory jabłek i gruszek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P</a:t>
            </a:r>
            <a:r>
              <a:rPr lang="pl-PL" dirty="0"/>
              <a:t>ielęgnacja drzewek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P</a:t>
            </a:r>
            <a:r>
              <a:rPr lang="pl-PL" dirty="0"/>
              <a:t>raca w oborze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P</a:t>
            </a:r>
            <a:r>
              <a:rPr lang="pl-PL" dirty="0"/>
              <a:t>raca w pieczarkarni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756631C5-DC81-426A-B1E4-053F426FE2EF}"/>
              </a:ext>
            </a:extLst>
          </p:cNvPr>
          <p:cNvSpPr txBox="1"/>
          <p:nvPr/>
        </p:nvSpPr>
        <p:spPr>
          <a:xfrm>
            <a:off x="542926" y="1529312"/>
            <a:ext cx="32199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 err="1"/>
              <a:t>Zbiory</a:t>
            </a:r>
            <a:r>
              <a:rPr lang="nl-NL" dirty="0"/>
              <a:t> i </a:t>
            </a:r>
            <a:r>
              <a:rPr lang="pl-PL" dirty="0"/>
              <a:t>sortowanie warzyw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Z</a:t>
            </a:r>
            <a:r>
              <a:rPr lang="pl-PL" dirty="0"/>
              <a:t>biory szparagów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Z</a:t>
            </a:r>
            <a:r>
              <a:rPr lang="pl-PL" dirty="0"/>
              <a:t>biory truskawek</a:t>
            </a:r>
            <a:endParaRPr lang="nl-NL" dirty="0"/>
          </a:p>
          <a:p>
            <a:pPr>
              <a:buClr>
                <a:srgbClr val="00B050"/>
              </a:buClr>
            </a:pPr>
            <a:endParaRPr lang="nl-NL" sz="10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 err="1"/>
              <a:t>Zbiory</a:t>
            </a:r>
            <a:r>
              <a:rPr lang="nl-NL" dirty="0"/>
              <a:t> </a:t>
            </a:r>
            <a:r>
              <a:rPr lang="nl-NL" dirty="0" err="1"/>
              <a:t>malin</a:t>
            </a:r>
            <a:endParaRPr lang="pl-PL" dirty="0"/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P</a:t>
            </a:r>
            <a:r>
              <a:rPr lang="pl-PL" dirty="0"/>
              <a:t>raca przy kwiatach</a:t>
            </a:r>
          </a:p>
          <a:p>
            <a:pPr marL="171450" indent="-1714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l-PL" sz="600" dirty="0"/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NL" dirty="0"/>
              <a:t>P</a:t>
            </a:r>
            <a:r>
              <a:rPr lang="pl-PL" dirty="0"/>
              <a:t>raca w szklarni</a:t>
            </a:r>
          </a:p>
        </p:txBody>
      </p:sp>
    </p:spTree>
    <p:extLst>
      <p:ext uri="{BB962C8B-B14F-4D97-AF65-F5344CB8AC3E}">
        <p14:creationId xmlns:p14="http://schemas.microsoft.com/office/powerpoint/2010/main" val="30705285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96B4BF1A93704C9A626D92136597AD" ma:contentTypeVersion="2" ma:contentTypeDescription="Een nieuw document maken." ma:contentTypeScope="" ma:versionID="a38cc875db4df695c224f9eda6f90567">
  <xsd:schema xmlns:xsd="http://www.w3.org/2001/XMLSchema" xmlns:xs="http://www.w3.org/2001/XMLSchema" xmlns:p="http://schemas.microsoft.com/office/2006/metadata/properties" xmlns:ns2="447e7f55-f51b-478d-ac71-13fa992b4386" targetNamespace="http://schemas.microsoft.com/office/2006/metadata/properties" ma:root="true" ma:fieldsID="435d97b521ad74dab7ea03e61bca1dbc" ns2:_="">
    <xsd:import namespace="447e7f55-f51b-478d-ac71-13fa992b43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e7f55-f51b-478d-ac71-13fa992b43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D4AE87-B7D8-4191-9CBF-406E109C6E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94040D-9249-4F4C-BC34-A21234737A8F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447e7f55-f51b-478d-ac71-13fa992b4386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B6C6C7-3EA3-4D27-9681-75A4D59B60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7e7f55-f51b-478d-ac71-13fa992b4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5325</TotalTime>
  <Words>459</Words>
  <Application>Microsoft Office PowerPoint</Application>
  <PresentationFormat>Niestandardowy</PresentationFormat>
  <Paragraphs>77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Kantoorthema</vt:lpstr>
      <vt:lpstr>Prezentacja programu PowerPoint</vt:lpstr>
      <vt:lpstr>Spis treści </vt:lpstr>
      <vt:lpstr>Współpraca z Eures  </vt:lpstr>
      <vt:lpstr>Jak działa portal Seasonalwork.NL   </vt:lpstr>
      <vt:lpstr>Statystyka zarejestrowanych CV na Seasonalwork.NL</vt:lpstr>
      <vt:lpstr>Prezentacja programu PowerPoint</vt:lpstr>
      <vt:lpstr>Jakie warunki musi spełnić pracodawca </vt:lpstr>
      <vt:lpstr> Ważne informacje dla kandydatów</vt:lpstr>
      <vt:lpstr>Jakie oferty pracy znajdziesz na portalu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 Homan</dc:creator>
  <cp:lastModifiedBy>Michał Raciborski</cp:lastModifiedBy>
  <cp:revision>205</cp:revision>
  <cp:lastPrinted>2018-02-13T13:45:41Z</cp:lastPrinted>
  <dcterms:created xsi:type="dcterms:W3CDTF">2016-11-14T10:32:54Z</dcterms:created>
  <dcterms:modified xsi:type="dcterms:W3CDTF">2021-07-14T06:17:54Z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0x010100FC96B4BF1A93704C9A626D92136597AD</vt:lpwstr>
  </property>
</Properties>
</file>