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200" r:id="rId2"/>
  </p:sldMasterIdLst>
  <p:notesMasterIdLst>
    <p:notesMasterId r:id="rId16"/>
  </p:notesMasterIdLst>
  <p:handoutMasterIdLst>
    <p:handoutMasterId r:id="rId17"/>
  </p:handoutMasterIdLst>
  <p:sldIdLst>
    <p:sldId id="276" r:id="rId3"/>
    <p:sldId id="256" r:id="rId4"/>
    <p:sldId id="277" r:id="rId5"/>
    <p:sldId id="287" r:id="rId6"/>
    <p:sldId id="260" r:id="rId7"/>
    <p:sldId id="279" r:id="rId8"/>
    <p:sldId id="280" r:id="rId9"/>
    <p:sldId id="278" r:id="rId10"/>
    <p:sldId id="285" r:id="rId11"/>
    <p:sldId id="284" r:id="rId12"/>
    <p:sldId id="288" r:id="rId13"/>
    <p:sldId id="286" r:id="rId14"/>
    <p:sldId id="275" r:id="rId15"/>
  </p:sldIdLst>
  <p:sldSz cx="9144000" cy="6858000" type="screen4x3"/>
  <p:notesSz cx="6669088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374" autoAdjust="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wdon\RE\Teams\Communities_&amp;_Justice\Projects_Active\12020%20DH%20Drug%20Treatment%20PBR\Work%20in%20progress\Policy%20knowledge%20presentation%20Mar%2014\pie%20chart%20pict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wdon\RE\Teams\Communities_&amp;_Justice\Projects_Active\12020%20DH%20Drug%20Treatment%20PBR\Work%20in%20progress\Policy%20knowledge%20presentation%20Mar%2014\pie%20chart%20pictu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wdon\RE\Teams\Communities_&amp;_Justice\Projects_Active\12020%20DH%20Drug%20Treatment%20PBR\Work%20in%20progress\Policy%20knowledge%20presentation%20Mar%2014\pie%20chart%20pic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90107-47BA-4272-9713-2D929E1CF4C4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FAC9E76-7B91-4FFD-A66E-D1AA38483FB2}">
      <dgm:prSet phldrT="[Text]" custT="1"/>
      <dgm:spPr/>
      <dgm:t>
        <a:bodyPr/>
        <a:lstStyle/>
        <a:p>
          <a:r>
            <a:rPr lang="pl-PL" sz="1700" dirty="0" smtClean="0">
              <a:latin typeface="Impact" panose="020B0806030902050204" pitchFamily="34" charset="0"/>
            </a:rPr>
            <a:t>ZADANIA </a:t>
          </a:r>
          <a:r>
            <a:rPr lang="pl-PL" sz="2400" dirty="0" smtClean="0">
              <a:latin typeface="Impact" panose="020B0806030902050204" pitchFamily="34" charset="0"/>
            </a:rPr>
            <a:t>L</a:t>
          </a:r>
          <a:r>
            <a:rPr lang="pl-PL" sz="1700" dirty="0" smtClean="0">
              <a:latin typeface="Impact" panose="020B0806030902050204" pitchFamily="34" charset="0"/>
            </a:rPr>
            <a:t>IDERA</a:t>
          </a:r>
        </a:p>
        <a:p>
          <a:r>
            <a:rPr lang="pl-PL" sz="1700" dirty="0" smtClean="0">
              <a:latin typeface="Impact" panose="020B0806030902050204" pitchFamily="34" charset="0"/>
            </a:rPr>
            <a:t> PROJEKTU</a:t>
          </a:r>
          <a:r>
            <a:rPr lang="pl-PL" sz="1600" dirty="0" smtClean="0">
              <a:latin typeface="Impact" panose="020B0806030902050204" pitchFamily="34" charset="0"/>
            </a:rPr>
            <a:t>:</a:t>
          </a:r>
        </a:p>
      </dgm:t>
    </dgm:pt>
    <dgm:pt modelId="{C6F1EBAA-618B-4EDE-86C9-CCBB568F9021}" type="parTrans" cxnId="{1FFAB7A2-DD3D-436E-B669-BAC67748FDF9}">
      <dgm:prSet/>
      <dgm:spPr/>
      <dgm:t>
        <a:bodyPr/>
        <a:lstStyle/>
        <a:p>
          <a:endParaRPr lang="pl-PL"/>
        </a:p>
      </dgm:t>
    </dgm:pt>
    <dgm:pt modelId="{84B07E9D-31A7-4DCC-8B8B-67FA7BC3C3C9}" type="sibTrans" cxnId="{1FFAB7A2-DD3D-436E-B669-BAC67748FDF9}">
      <dgm:prSet/>
      <dgm:spPr/>
      <dgm:t>
        <a:bodyPr/>
        <a:lstStyle/>
        <a:p>
          <a:endParaRPr lang="pl-PL"/>
        </a:p>
      </dgm:t>
    </dgm:pt>
    <dgm:pt modelId="{7B249A84-5301-4E93-B37D-0EB0C1F5984F}">
      <dgm:prSet phldrT="[Text]" custT="1"/>
      <dgm:spPr/>
      <dgm:t>
        <a:bodyPr/>
        <a:lstStyle/>
        <a:p>
          <a:r>
            <a:rPr lang="pl-PL" sz="1600" dirty="0" smtClean="0"/>
            <a:t> </a:t>
          </a:r>
          <a:r>
            <a:rPr lang="pl-PL" sz="1700" dirty="0" smtClean="0">
              <a:latin typeface="Impact" panose="020B0806030902050204" pitchFamily="34" charset="0"/>
            </a:rPr>
            <a:t>ZADANIA </a:t>
          </a:r>
          <a:r>
            <a:rPr lang="pl-PL" sz="2400" dirty="0" smtClean="0">
              <a:latin typeface="Impact" panose="020B0806030902050204" pitchFamily="34" charset="0"/>
            </a:rPr>
            <a:t>P</a:t>
          </a:r>
          <a:r>
            <a:rPr lang="pl-PL" sz="1700" dirty="0" smtClean="0">
              <a:latin typeface="Impact" panose="020B0806030902050204" pitchFamily="34" charset="0"/>
            </a:rPr>
            <a:t>ARTNERA PROJEKTU:</a:t>
          </a:r>
          <a:endParaRPr lang="en-GB" sz="1700" dirty="0">
            <a:latin typeface="Impact" panose="020B0806030902050204" pitchFamily="34" charset="0"/>
          </a:endParaRPr>
        </a:p>
      </dgm:t>
    </dgm:pt>
    <dgm:pt modelId="{51702FF2-A743-4151-A921-37294DAEDAE4}" type="parTrans" cxnId="{091A2187-98E2-41B9-B411-85EA690237F9}">
      <dgm:prSet/>
      <dgm:spPr/>
      <dgm:t>
        <a:bodyPr/>
        <a:lstStyle/>
        <a:p>
          <a:endParaRPr lang="pl-PL"/>
        </a:p>
      </dgm:t>
    </dgm:pt>
    <dgm:pt modelId="{535BEF61-66D6-414F-8C03-0D1627167E02}" type="sibTrans" cxnId="{091A2187-98E2-41B9-B411-85EA690237F9}">
      <dgm:prSet/>
      <dgm:spPr/>
      <dgm:t>
        <a:bodyPr/>
        <a:lstStyle/>
        <a:p>
          <a:endParaRPr lang="pl-PL"/>
        </a:p>
      </dgm:t>
    </dgm:pt>
    <dgm:pt modelId="{98D45240-A172-4C4A-A584-018BBD1B1AB7}">
      <dgm:prSet/>
      <dgm:spPr/>
      <dgm:t>
        <a:bodyPr/>
        <a:lstStyle/>
        <a:p>
          <a:endParaRPr lang="pl-PL" sz="1500" dirty="0"/>
        </a:p>
      </dgm:t>
    </dgm:pt>
    <dgm:pt modelId="{C0177550-72D1-4B13-8C2C-12405E03B1F9}" type="parTrans" cxnId="{CA243E1A-4B90-46EE-BDDC-437F38774A7C}">
      <dgm:prSet/>
      <dgm:spPr/>
      <dgm:t>
        <a:bodyPr/>
        <a:lstStyle/>
        <a:p>
          <a:endParaRPr lang="pl-PL"/>
        </a:p>
      </dgm:t>
    </dgm:pt>
    <dgm:pt modelId="{36218C48-16DD-4249-8A92-D288D7E34CFF}" type="sibTrans" cxnId="{CA243E1A-4B90-46EE-BDDC-437F38774A7C}">
      <dgm:prSet/>
      <dgm:spPr/>
      <dgm:t>
        <a:bodyPr/>
        <a:lstStyle/>
        <a:p>
          <a:endParaRPr lang="pl-PL"/>
        </a:p>
      </dgm:t>
    </dgm:pt>
    <dgm:pt modelId="{FFE76282-7F2A-4E40-A9E9-C1A04FED7290}">
      <dgm:prSet custT="1"/>
      <dgm:spPr/>
      <dgm:t>
        <a:bodyPr/>
        <a:lstStyle/>
        <a:p>
          <a:r>
            <a:rPr lang="pl-PL" sz="1800" b="0" dirty="0" smtClean="0">
              <a:latin typeface="Impact" panose="020B0806030902050204" pitchFamily="34" charset="0"/>
            </a:rPr>
            <a:t> PRZEKAZANIE WYPRACOWANYCH REKOMENDACJI </a:t>
          </a:r>
          <a:endParaRPr lang="pl-PL" sz="1800" b="0" dirty="0">
            <a:latin typeface="Impact" panose="020B0806030902050204" pitchFamily="34" charset="0"/>
          </a:endParaRPr>
        </a:p>
      </dgm:t>
    </dgm:pt>
    <dgm:pt modelId="{B91CC2CD-6337-4AE9-89E0-266B7784B822}" type="parTrans" cxnId="{4428F793-CF0E-4BF2-B4C2-913B588027C8}">
      <dgm:prSet/>
      <dgm:spPr/>
      <dgm:t>
        <a:bodyPr/>
        <a:lstStyle/>
        <a:p>
          <a:endParaRPr lang="pl-PL"/>
        </a:p>
      </dgm:t>
    </dgm:pt>
    <dgm:pt modelId="{D3C4602C-0D9E-40A4-8505-BB86858DFDBA}" type="sibTrans" cxnId="{4428F793-CF0E-4BF2-B4C2-913B588027C8}">
      <dgm:prSet/>
      <dgm:spPr/>
      <dgm:t>
        <a:bodyPr/>
        <a:lstStyle/>
        <a:p>
          <a:endParaRPr lang="pl-PL"/>
        </a:p>
      </dgm:t>
    </dgm:pt>
    <dgm:pt modelId="{73BC6F57-4E0B-4960-B4E3-5E3920EEC591}">
      <dgm:prSet/>
      <dgm:spPr/>
      <dgm:t>
        <a:bodyPr/>
        <a:lstStyle/>
        <a:p>
          <a:endParaRPr lang="pl-PL" sz="1500" dirty="0"/>
        </a:p>
      </dgm:t>
    </dgm:pt>
    <dgm:pt modelId="{058B41A5-958D-4369-A5B5-E3AF63543E9E}" type="parTrans" cxnId="{C25C1219-2F43-4932-85F1-4E7BEA8E1182}">
      <dgm:prSet/>
      <dgm:spPr/>
      <dgm:t>
        <a:bodyPr/>
        <a:lstStyle/>
        <a:p>
          <a:endParaRPr lang="pl-PL"/>
        </a:p>
      </dgm:t>
    </dgm:pt>
    <dgm:pt modelId="{477039D1-5488-4A4E-A6E1-41D14EACBB43}" type="sibTrans" cxnId="{C25C1219-2F43-4932-85F1-4E7BEA8E1182}">
      <dgm:prSet/>
      <dgm:spPr/>
      <dgm:t>
        <a:bodyPr/>
        <a:lstStyle/>
        <a:p>
          <a:endParaRPr lang="pl-PL"/>
        </a:p>
      </dgm:t>
    </dgm:pt>
    <dgm:pt modelId="{94548A1A-455F-48E0-88A0-A45963363A74}">
      <dgm:prSet custT="1"/>
      <dgm:spPr/>
      <dgm:t>
        <a:bodyPr/>
        <a:lstStyle/>
        <a:p>
          <a:r>
            <a:rPr lang="pl-PL" sz="1500" dirty="0" smtClean="0">
              <a:solidFill>
                <a:srgbClr val="00B050"/>
              </a:solidFill>
            </a:rPr>
            <a:t> </a:t>
          </a:r>
          <a:r>
            <a:rPr lang="pl-PL" sz="1800" b="0" dirty="0" smtClean="0">
              <a:solidFill>
                <a:srgbClr val="00B050"/>
              </a:solidFill>
              <a:latin typeface="Impact" panose="020B0806030902050204" pitchFamily="34" charset="0"/>
            </a:rPr>
            <a:t>DIAGNOZA SYTUACJI OSÓB MŁODYCH NA RYNKU PRACY I MOŻLIWOŚCI LOKALNYCH RYNKÓW PRACY W TYM PRACODAWCÓW</a:t>
          </a:r>
          <a:endParaRPr lang="pl-PL" sz="1800" b="0" dirty="0">
            <a:solidFill>
              <a:srgbClr val="00B050"/>
            </a:solidFill>
            <a:latin typeface="Impact" panose="020B0806030902050204" pitchFamily="34" charset="0"/>
          </a:endParaRPr>
        </a:p>
      </dgm:t>
    </dgm:pt>
    <dgm:pt modelId="{D7AB482A-089C-43E5-B8C3-8F533382131F}" type="parTrans" cxnId="{9B849612-24B6-4D11-B581-9F544958ACEC}">
      <dgm:prSet/>
      <dgm:spPr/>
      <dgm:t>
        <a:bodyPr/>
        <a:lstStyle/>
        <a:p>
          <a:endParaRPr lang="pl-PL"/>
        </a:p>
      </dgm:t>
    </dgm:pt>
    <dgm:pt modelId="{FEF3D6C4-DA4D-45A0-A685-C574A2D2AAAD}" type="sibTrans" cxnId="{9B849612-24B6-4D11-B581-9F544958ACEC}">
      <dgm:prSet/>
      <dgm:spPr/>
      <dgm:t>
        <a:bodyPr/>
        <a:lstStyle/>
        <a:p>
          <a:endParaRPr lang="pl-PL"/>
        </a:p>
      </dgm:t>
    </dgm:pt>
    <dgm:pt modelId="{5139A3A4-9BF4-4B7A-97BF-147D41086A1C}">
      <dgm:prSet/>
      <dgm:spPr/>
      <dgm:t>
        <a:bodyPr/>
        <a:lstStyle/>
        <a:p>
          <a:endParaRPr lang="pl-PL" sz="1500" dirty="0"/>
        </a:p>
      </dgm:t>
    </dgm:pt>
    <dgm:pt modelId="{EE6B2C93-9561-4D12-83A6-85705E0D15C4}" type="parTrans" cxnId="{D2916A12-8B9A-4553-AE27-194C3C5502A9}">
      <dgm:prSet/>
      <dgm:spPr/>
      <dgm:t>
        <a:bodyPr/>
        <a:lstStyle/>
        <a:p>
          <a:endParaRPr lang="pl-PL"/>
        </a:p>
      </dgm:t>
    </dgm:pt>
    <dgm:pt modelId="{DFC9A3A3-EBB2-433F-A08C-537ADC06BA09}" type="sibTrans" cxnId="{D2916A12-8B9A-4553-AE27-194C3C5502A9}">
      <dgm:prSet/>
      <dgm:spPr/>
      <dgm:t>
        <a:bodyPr/>
        <a:lstStyle/>
        <a:p>
          <a:endParaRPr lang="pl-PL"/>
        </a:p>
      </dgm:t>
    </dgm:pt>
    <dgm:pt modelId="{DA2B8469-1FBE-42ED-879F-C23CBF8714F4}">
      <dgm:prSet/>
      <dgm:spPr/>
      <dgm:t>
        <a:bodyPr/>
        <a:lstStyle/>
        <a:p>
          <a:endParaRPr lang="pl-PL" sz="1500" dirty="0"/>
        </a:p>
      </dgm:t>
    </dgm:pt>
    <dgm:pt modelId="{AF047C43-DB83-4669-BA3F-F7E29180D7FD}" type="parTrans" cxnId="{51F19E8A-A336-4198-A743-7B57824AB1CD}">
      <dgm:prSet/>
      <dgm:spPr/>
      <dgm:t>
        <a:bodyPr/>
        <a:lstStyle/>
        <a:p>
          <a:endParaRPr lang="pl-PL"/>
        </a:p>
      </dgm:t>
    </dgm:pt>
    <dgm:pt modelId="{09565523-CFFC-4E18-9858-910DEB39C89E}" type="sibTrans" cxnId="{51F19E8A-A336-4198-A743-7B57824AB1CD}">
      <dgm:prSet/>
      <dgm:spPr/>
      <dgm:t>
        <a:bodyPr/>
        <a:lstStyle/>
        <a:p>
          <a:endParaRPr lang="pl-PL"/>
        </a:p>
      </dgm:t>
    </dgm:pt>
    <dgm:pt modelId="{2A8FAD3D-DAEF-4F02-8B48-5CF854AF225F}">
      <dgm:prSet/>
      <dgm:spPr/>
      <dgm:t>
        <a:bodyPr/>
        <a:lstStyle/>
        <a:p>
          <a:endParaRPr lang="pl-PL" sz="1500" b="1" dirty="0">
            <a:solidFill>
              <a:srgbClr val="FF0000"/>
            </a:solidFill>
          </a:endParaRPr>
        </a:p>
      </dgm:t>
    </dgm:pt>
    <dgm:pt modelId="{7DF96578-7324-4754-BC2F-244BAE8DCAA6}" type="parTrans" cxnId="{ABC875D4-245E-4BB2-ACCE-0F84A36D6ACE}">
      <dgm:prSet/>
      <dgm:spPr/>
      <dgm:t>
        <a:bodyPr/>
        <a:lstStyle/>
        <a:p>
          <a:endParaRPr lang="pl-PL"/>
        </a:p>
      </dgm:t>
    </dgm:pt>
    <dgm:pt modelId="{29B43D55-DD40-4927-863A-B59949C18713}" type="sibTrans" cxnId="{ABC875D4-245E-4BB2-ACCE-0F84A36D6ACE}">
      <dgm:prSet/>
      <dgm:spPr/>
      <dgm:t>
        <a:bodyPr/>
        <a:lstStyle/>
        <a:p>
          <a:endParaRPr lang="pl-PL"/>
        </a:p>
      </dgm:t>
    </dgm:pt>
    <dgm:pt modelId="{42C583A3-919D-4632-A067-7D84B6B486B3}">
      <dgm:prSet custT="1"/>
      <dgm:spPr/>
      <dgm:t>
        <a:bodyPr/>
        <a:lstStyle/>
        <a:p>
          <a:r>
            <a:rPr lang="pl-PL" sz="1500" b="1" dirty="0" smtClean="0">
              <a:solidFill>
                <a:srgbClr val="002060"/>
              </a:solidFill>
            </a:rPr>
            <a:t> </a:t>
          </a:r>
          <a:r>
            <a:rPr lang="pl-PL" sz="1800" b="0" dirty="0" smtClean="0">
              <a:solidFill>
                <a:srgbClr val="002060"/>
              </a:solidFill>
              <a:latin typeface="Impact" panose="020B0806030902050204" pitchFamily="34" charset="0"/>
            </a:rPr>
            <a:t>OPRACOWANIE </a:t>
          </a:r>
          <a:r>
            <a:rPr lang="pl-PL" sz="1800" b="0" u="sng" dirty="0" smtClean="0">
              <a:solidFill>
                <a:srgbClr val="002060"/>
              </a:solidFill>
              <a:latin typeface="Impact" panose="020B0806030902050204" pitchFamily="34" charset="0"/>
            </a:rPr>
            <a:t>KOŃCOWEJ</a:t>
          </a:r>
          <a:r>
            <a:rPr lang="pl-PL" sz="1800" b="0" dirty="0" smtClean="0">
              <a:solidFill>
                <a:srgbClr val="002060"/>
              </a:solidFill>
              <a:latin typeface="Impact" panose="020B0806030902050204" pitchFamily="34" charset="0"/>
            </a:rPr>
            <a:t> WERSJI REKOMENDACJI</a:t>
          </a:r>
          <a:endParaRPr lang="pl-PL" sz="1500" b="1" dirty="0">
            <a:solidFill>
              <a:srgbClr val="00B050"/>
            </a:solidFill>
          </a:endParaRPr>
        </a:p>
      </dgm:t>
    </dgm:pt>
    <dgm:pt modelId="{132FE846-F1DA-49C8-8623-F8D4FC39934D}" type="parTrans" cxnId="{9B85AC23-BABA-4DA3-9581-28BAC43BCFFE}">
      <dgm:prSet/>
      <dgm:spPr/>
      <dgm:t>
        <a:bodyPr/>
        <a:lstStyle/>
        <a:p>
          <a:endParaRPr lang="pl-PL"/>
        </a:p>
      </dgm:t>
    </dgm:pt>
    <dgm:pt modelId="{E2F262B1-9B61-4C0D-A82F-FFB234186D3E}" type="sibTrans" cxnId="{9B85AC23-BABA-4DA3-9581-28BAC43BCFFE}">
      <dgm:prSet/>
      <dgm:spPr/>
      <dgm:t>
        <a:bodyPr/>
        <a:lstStyle/>
        <a:p>
          <a:endParaRPr lang="pl-PL"/>
        </a:p>
      </dgm:t>
    </dgm:pt>
    <dgm:pt modelId="{1505DDB9-3C4B-4C2A-BAA7-0DD55CF6B0B7}">
      <dgm:prSet custT="1"/>
      <dgm:spPr/>
      <dgm:t>
        <a:bodyPr/>
        <a:lstStyle/>
        <a:p>
          <a:r>
            <a:rPr lang="pl-PL" sz="1800" b="0" dirty="0" smtClean="0">
              <a:solidFill>
                <a:srgbClr val="FF0000"/>
              </a:solidFill>
              <a:latin typeface="Impact" panose="020B0806030902050204" pitchFamily="34" charset="0"/>
            </a:rPr>
            <a:t>OPRACOWANIE </a:t>
          </a:r>
          <a:r>
            <a:rPr lang="pl-PL" sz="1800" b="0" u="sng" dirty="0" smtClean="0">
              <a:solidFill>
                <a:srgbClr val="FF0000"/>
              </a:solidFill>
              <a:latin typeface="Impact" panose="020B0806030902050204" pitchFamily="34" charset="0"/>
            </a:rPr>
            <a:t>WSTĘPNEJ</a:t>
          </a:r>
          <a:r>
            <a:rPr lang="pl-PL" sz="1800" b="0" dirty="0" smtClean="0">
              <a:solidFill>
                <a:srgbClr val="FF0000"/>
              </a:solidFill>
              <a:latin typeface="Impact" panose="020B0806030902050204" pitchFamily="34" charset="0"/>
            </a:rPr>
            <a:t> WERSJI REKOMENDACJI</a:t>
          </a:r>
          <a:endParaRPr lang="pl-PL" sz="1800" b="0" dirty="0">
            <a:solidFill>
              <a:srgbClr val="00B0F0"/>
            </a:solidFill>
            <a:latin typeface="Impact" panose="020B0806030902050204" pitchFamily="34" charset="0"/>
          </a:endParaRPr>
        </a:p>
      </dgm:t>
    </dgm:pt>
    <dgm:pt modelId="{EBF0150A-1A1B-4FAA-8211-DBB21C031370}" type="parTrans" cxnId="{6D1DAF45-26E1-4215-B634-9240E4D04243}">
      <dgm:prSet/>
      <dgm:spPr/>
      <dgm:t>
        <a:bodyPr/>
        <a:lstStyle/>
        <a:p>
          <a:endParaRPr lang="pl-PL"/>
        </a:p>
      </dgm:t>
    </dgm:pt>
    <dgm:pt modelId="{FD6A3087-FD8C-47E4-BDFE-5BABED144086}" type="sibTrans" cxnId="{6D1DAF45-26E1-4215-B634-9240E4D04243}">
      <dgm:prSet/>
      <dgm:spPr/>
      <dgm:t>
        <a:bodyPr/>
        <a:lstStyle/>
        <a:p>
          <a:endParaRPr lang="pl-PL"/>
        </a:p>
      </dgm:t>
    </dgm:pt>
    <dgm:pt modelId="{6920568B-D233-4B89-B556-A33A053A4723}">
      <dgm:prSet custT="1"/>
      <dgm:spPr/>
      <dgm:t>
        <a:bodyPr/>
        <a:lstStyle/>
        <a:p>
          <a:endParaRPr lang="pl-PL" sz="1800" b="0" dirty="0">
            <a:solidFill>
              <a:srgbClr val="00B0F0"/>
            </a:solidFill>
            <a:latin typeface="Impact" panose="020B0806030902050204" pitchFamily="34" charset="0"/>
          </a:endParaRPr>
        </a:p>
      </dgm:t>
    </dgm:pt>
    <dgm:pt modelId="{FC3E0CC7-D494-41BC-8E19-BAF245BE321D}" type="parTrans" cxnId="{25E74261-CC9B-4C63-B1BB-8B1AED7827D3}">
      <dgm:prSet/>
      <dgm:spPr/>
      <dgm:t>
        <a:bodyPr/>
        <a:lstStyle/>
        <a:p>
          <a:endParaRPr lang="pl-PL"/>
        </a:p>
      </dgm:t>
    </dgm:pt>
    <dgm:pt modelId="{5DA78283-E234-4967-B43B-B73E4531C425}" type="sibTrans" cxnId="{25E74261-CC9B-4C63-B1BB-8B1AED7827D3}">
      <dgm:prSet/>
      <dgm:spPr/>
      <dgm:t>
        <a:bodyPr/>
        <a:lstStyle/>
        <a:p>
          <a:endParaRPr lang="pl-PL"/>
        </a:p>
      </dgm:t>
    </dgm:pt>
    <dgm:pt modelId="{33FA3C7C-C593-4CF2-80C1-A98EC2F030CB}">
      <dgm:prSet custT="1"/>
      <dgm:spPr/>
      <dgm:t>
        <a:bodyPr/>
        <a:lstStyle/>
        <a:p>
          <a:r>
            <a:rPr lang="pl-PL" sz="1800" b="0" dirty="0" smtClean="0">
              <a:solidFill>
                <a:srgbClr val="00B0F0"/>
              </a:solidFill>
              <a:latin typeface="Impact" panose="020B0806030902050204" pitchFamily="34" charset="0"/>
            </a:rPr>
            <a:t>ZAWIĄZANIE PARTNERSTWA</a:t>
          </a:r>
          <a:endParaRPr lang="pl-PL" sz="1800" b="0" dirty="0">
            <a:solidFill>
              <a:srgbClr val="00B0F0"/>
            </a:solidFill>
            <a:latin typeface="Impact" panose="020B0806030902050204" pitchFamily="34" charset="0"/>
          </a:endParaRPr>
        </a:p>
      </dgm:t>
    </dgm:pt>
    <dgm:pt modelId="{EE2638F8-B5BA-4CED-AFBF-445AEA892360}" type="parTrans" cxnId="{6C64C097-DB32-4FFA-96D3-476A2E2D23C4}">
      <dgm:prSet/>
      <dgm:spPr/>
      <dgm:t>
        <a:bodyPr/>
        <a:lstStyle/>
        <a:p>
          <a:endParaRPr lang="pl-PL"/>
        </a:p>
      </dgm:t>
    </dgm:pt>
    <dgm:pt modelId="{C32C65F4-91AC-4BA6-ABFA-51DEE4022F06}" type="sibTrans" cxnId="{6C64C097-DB32-4FFA-96D3-476A2E2D23C4}">
      <dgm:prSet/>
      <dgm:spPr/>
      <dgm:t>
        <a:bodyPr/>
        <a:lstStyle/>
        <a:p>
          <a:endParaRPr lang="pl-PL"/>
        </a:p>
      </dgm:t>
    </dgm:pt>
    <dgm:pt modelId="{D3A60C3C-C863-4A6D-9514-362D354CD841}">
      <dgm:prSet custT="1"/>
      <dgm:spPr/>
      <dgm:t>
        <a:bodyPr/>
        <a:lstStyle/>
        <a:p>
          <a:endParaRPr lang="pl-PL" sz="1800" b="0" dirty="0">
            <a:solidFill>
              <a:srgbClr val="00B0F0"/>
            </a:solidFill>
            <a:latin typeface="Impact" panose="020B0806030902050204" pitchFamily="34" charset="0"/>
          </a:endParaRPr>
        </a:p>
      </dgm:t>
    </dgm:pt>
    <dgm:pt modelId="{AA3DE775-AEC3-4CA8-ABBE-3AFE3BA94C73}" type="parTrans" cxnId="{520969A0-BC71-4455-9938-CE014E800A56}">
      <dgm:prSet/>
      <dgm:spPr/>
      <dgm:t>
        <a:bodyPr/>
        <a:lstStyle/>
        <a:p>
          <a:endParaRPr lang="pl-PL"/>
        </a:p>
      </dgm:t>
    </dgm:pt>
    <dgm:pt modelId="{1F1EA0F9-9778-40CE-885A-2122E3681C06}" type="sibTrans" cxnId="{520969A0-BC71-4455-9938-CE014E800A56}">
      <dgm:prSet/>
      <dgm:spPr/>
      <dgm:t>
        <a:bodyPr/>
        <a:lstStyle/>
        <a:p>
          <a:endParaRPr lang="pl-PL"/>
        </a:p>
      </dgm:t>
    </dgm:pt>
    <dgm:pt modelId="{D7512C95-BE5D-4FE6-97F3-82903AD41DBF}">
      <dgm:prSet custT="1"/>
      <dgm:spPr/>
      <dgm:t>
        <a:bodyPr/>
        <a:lstStyle/>
        <a:p>
          <a:endParaRPr lang="pl-PL" sz="1500" b="1" dirty="0">
            <a:solidFill>
              <a:srgbClr val="00B050"/>
            </a:solidFill>
          </a:endParaRPr>
        </a:p>
      </dgm:t>
    </dgm:pt>
    <dgm:pt modelId="{2A44B471-EF36-41FA-B1AC-FC74212DE4FF}" type="parTrans" cxnId="{72DF927C-F5A1-4C9C-BB99-E6B2AE598D9D}">
      <dgm:prSet/>
      <dgm:spPr/>
      <dgm:t>
        <a:bodyPr/>
        <a:lstStyle/>
        <a:p>
          <a:endParaRPr lang="pl-PL"/>
        </a:p>
      </dgm:t>
    </dgm:pt>
    <dgm:pt modelId="{55A2AA8C-55DE-44F8-941A-53844F882B64}" type="sibTrans" cxnId="{72DF927C-F5A1-4C9C-BB99-E6B2AE598D9D}">
      <dgm:prSet/>
      <dgm:spPr/>
      <dgm:t>
        <a:bodyPr/>
        <a:lstStyle/>
        <a:p>
          <a:endParaRPr lang="pl-PL"/>
        </a:p>
      </dgm:t>
    </dgm:pt>
    <dgm:pt modelId="{CE143FDB-8B2C-4F7A-AEE4-9D4F4DEFEFAD}">
      <dgm:prSet custT="1"/>
      <dgm:spPr/>
      <dgm:t>
        <a:bodyPr/>
        <a:lstStyle/>
        <a:p>
          <a:endParaRPr lang="pl-PL" sz="1800" b="0" dirty="0">
            <a:solidFill>
              <a:srgbClr val="00B050"/>
            </a:solidFill>
            <a:latin typeface="Impact" panose="020B0806030902050204" pitchFamily="34" charset="0"/>
          </a:endParaRPr>
        </a:p>
      </dgm:t>
    </dgm:pt>
    <dgm:pt modelId="{A9687988-161D-42DE-B711-FFD578ABECA1}" type="parTrans" cxnId="{7189C6A1-85AB-48EF-A3F5-EE5367698A4F}">
      <dgm:prSet/>
      <dgm:spPr/>
      <dgm:t>
        <a:bodyPr/>
        <a:lstStyle/>
        <a:p>
          <a:endParaRPr lang="pl-PL"/>
        </a:p>
      </dgm:t>
    </dgm:pt>
    <dgm:pt modelId="{2F42CD7A-FAB5-4636-82F1-2F20224A8F47}" type="sibTrans" cxnId="{7189C6A1-85AB-48EF-A3F5-EE5367698A4F}">
      <dgm:prSet/>
      <dgm:spPr/>
      <dgm:t>
        <a:bodyPr/>
        <a:lstStyle/>
        <a:p>
          <a:endParaRPr lang="pl-PL"/>
        </a:p>
      </dgm:t>
    </dgm:pt>
    <dgm:pt modelId="{78161726-283F-4155-B35B-50772D608627}" type="pres">
      <dgm:prSet presAssocID="{64A90107-47BA-4272-9713-2D929E1CF4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C60E438-99BB-4935-B517-CE93816D8AA4}" type="pres">
      <dgm:prSet presAssocID="{0FAC9E76-7B91-4FFD-A66E-D1AA38483FB2}" presName="linNode" presStyleCnt="0"/>
      <dgm:spPr/>
      <dgm:t>
        <a:bodyPr/>
        <a:lstStyle/>
        <a:p>
          <a:endParaRPr lang="pl-PL"/>
        </a:p>
      </dgm:t>
    </dgm:pt>
    <dgm:pt modelId="{0C20BC5F-1FCD-4FC0-96D3-5FDE40A9BFE7}" type="pres">
      <dgm:prSet presAssocID="{0FAC9E76-7B91-4FFD-A66E-D1AA38483FB2}" presName="parentShp" presStyleLbl="node1" presStyleIdx="0" presStyleCnt="2" custScaleX="93618" custScaleY="81858" custLinFactNeighborX="-1691" custLinFactNeighborY="-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E8629A-89FC-47E2-9E81-5032C86433E3}" type="pres">
      <dgm:prSet presAssocID="{0FAC9E76-7B91-4FFD-A66E-D1AA38483FB2}" presName="childShp" presStyleLbl="bgAccFollowNode1" presStyleIdx="0" presStyleCnt="2" custLinFactNeighborX="8828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F58DD2-0C13-4589-A4CD-806497BCB856}" type="pres">
      <dgm:prSet presAssocID="{84B07E9D-31A7-4DCC-8B8B-67FA7BC3C3C9}" presName="spacing" presStyleCnt="0"/>
      <dgm:spPr/>
      <dgm:t>
        <a:bodyPr/>
        <a:lstStyle/>
        <a:p>
          <a:endParaRPr lang="pl-PL"/>
        </a:p>
      </dgm:t>
    </dgm:pt>
    <dgm:pt modelId="{910DDF6D-4D8F-487D-B0A9-5BB6804F5ADB}" type="pres">
      <dgm:prSet presAssocID="{7B249A84-5301-4E93-B37D-0EB0C1F5984F}" presName="linNode" presStyleCnt="0"/>
      <dgm:spPr/>
      <dgm:t>
        <a:bodyPr/>
        <a:lstStyle/>
        <a:p>
          <a:endParaRPr lang="pl-PL"/>
        </a:p>
      </dgm:t>
    </dgm:pt>
    <dgm:pt modelId="{09196147-0226-4358-876E-90C5EBF528D1}" type="pres">
      <dgm:prSet presAssocID="{7B249A84-5301-4E93-B37D-0EB0C1F5984F}" presName="parentShp" presStyleLbl="node1" presStyleIdx="1" presStyleCnt="2" custScaleX="93618" custScaleY="84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F82953-E2D5-40E4-9F8B-19D0BA3078D3}" type="pres">
      <dgm:prSet presAssocID="{7B249A84-5301-4E93-B37D-0EB0C1F5984F}" presName="childShp" presStyleLbl="bgAccFollowNode1" presStyleIdx="1" presStyleCnt="2" custLinFactNeighborX="2673" custLinFactNeighborY="-42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28F793-CF0E-4BF2-B4C2-913B588027C8}" srcId="{0FAC9E76-7B91-4FFD-A66E-D1AA38483FB2}" destId="{FFE76282-7F2A-4E40-A9E9-C1A04FED7290}" srcOrd="5" destOrd="0" parTransId="{B91CC2CD-6337-4AE9-89E0-266B7784B822}" sibTransId="{D3C4602C-0D9E-40A4-8505-BB86858DFDBA}"/>
    <dgm:cxn modelId="{462A52D5-FEF3-4F9D-96A9-DDC7C377B8B0}" type="presOf" srcId="{CE143FDB-8B2C-4F7A-AEE4-9D4F4DEFEFAD}" destId="{E7F82953-E2D5-40E4-9F8B-19D0BA3078D3}" srcOrd="0" destOrd="0" presId="urn:microsoft.com/office/officeart/2005/8/layout/vList6"/>
    <dgm:cxn modelId="{9B986514-8232-4769-8D97-34CB4C7B9F08}" type="presOf" srcId="{FFE76282-7F2A-4E40-A9E9-C1A04FED7290}" destId="{B6E8629A-89FC-47E2-9E81-5032C86433E3}" srcOrd="0" destOrd="5" presId="urn:microsoft.com/office/officeart/2005/8/layout/vList6"/>
    <dgm:cxn modelId="{A9673E53-070B-4B12-A6D3-4D9FCF69C08A}" type="presOf" srcId="{D3A60C3C-C863-4A6D-9514-362D354CD841}" destId="{B6E8629A-89FC-47E2-9E81-5032C86433E3}" srcOrd="0" destOrd="2" presId="urn:microsoft.com/office/officeart/2005/8/layout/vList6"/>
    <dgm:cxn modelId="{17D02D34-1800-4B64-9C99-68BA709FB560}" type="presOf" srcId="{42C583A3-919D-4632-A067-7D84B6B486B3}" destId="{E7F82953-E2D5-40E4-9F8B-19D0BA3078D3}" srcOrd="0" destOrd="3" presId="urn:microsoft.com/office/officeart/2005/8/layout/vList6"/>
    <dgm:cxn modelId="{C25C1219-2F43-4932-85F1-4E7BEA8E1182}" srcId="{0FAC9E76-7B91-4FFD-A66E-D1AA38483FB2}" destId="{73BC6F57-4E0B-4960-B4E3-5E3920EEC591}" srcOrd="6" destOrd="0" parTransId="{058B41A5-958D-4369-A5B5-E3AF63543E9E}" sibTransId="{477039D1-5488-4A4E-A6E1-41D14EACBB43}"/>
    <dgm:cxn modelId="{DB735F1D-4165-4B39-B053-84BE64D74BD0}" type="presOf" srcId="{2A8FAD3D-DAEF-4F02-8B48-5CF854AF225F}" destId="{B6E8629A-89FC-47E2-9E81-5032C86433E3}" srcOrd="0" destOrd="4" presId="urn:microsoft.com/office/officeart/2005/8/layout/vList6"/>
    <dgm:cxn modelId="{5109049C-79FF-4CC9-8558-D4E4368317D0}" type="presOf" srcId="{DA2B8469-1FBE-42ED-879F-C23CBF8714F4}" destId="{E7F82953-E2D5-40E4-9F8B-19D0BA3078D3}" srcOrd="0" destOrd="4" presId="urn:microsoft.com/office/officeart/2005/8/layout/vList6"/>
    <dgm:cxn modelId="{51F19E8A-A336-4198-A743-7B57824AB1CD}" srcId="{7B249A84-5301-4E93-B37D-0EB0C1F5984F}" destId="{DA2B8469-1FBE-42ED-879F-C23CBF8714F4}" srcOrd="4" destOrd="0" parTransId="{AF047C43-DB83-4669-BA3F-F7E29180D7FD}" sibTransId="{09565523-CFFC-4E18-9858-910DEB39C89E}"/>
    <dgm:cxn modelId="{7189C6A1-85AB-48EF-A3F5-EE5367698A4F}" srcId="{7B249A84-5301-4E93-B37D-0EB0C1F5984F}" destId="{CE143FDB-8B2C-4F7A-AEE4-9D4F4DEFEFAD}" srcOrd="0" destOrd="0" parTransId="{A9687988-161D-42DE-B711-FFD578ABECA1}" sibTransId="{2F42CD7A-FAB5-4636-82F1-2F20224A8F47}"/>
    <dgm:cxn modelId="{ABC875D4-245E-4BB2-ACCE-0F84A36D6ACE}" srcId="{0FAC9E76-7B91-4FFD-A66E-D1AA38483FB2}" destId="{2A8FAD3D-DAEF-4F02-8B48-5CF854AF225F}" srcOrd="4" destOrd="0" parTransId="{7DF96578-7324-4754-BC2F-244BAE8DCAA6}" sibTransId="{29B43D55-DD40-4927-863A-B59949C18713}"/>
    <dgm:cxn modelId="{9B85AC23-BABA-4DA3-9581-28BAC43BCFFE}" srcId="{7B249A84-5301-4E93-B37D-0EB0C1F5984F}" destId="{42C583A3-919D-4632-A067-7D84B6B486B3}" srcOrd="3" destOrd="0" parTransId="{132FE846-F1DA-49C8-8623-F8D4FC39934D}" sibTransId="{E2F262B1-9B61-4C0D-A82F-FFB234186D3E}"/>
    <dgm:cxn modelId="{091A2187-98E2-41B9-B411-85EA690237F9}" srcId="{64A90107-47BA-4272-9713-2D929E1CF4C4}" destId="{7B249A84-5301-4E93-B37D-0EB0C1F5984F}" srcOrd="1" destOrd="0" parTransId="{51702FF2-A743-4151-A921-37294DAEDAE4}" sibTransId="{535BEF61-66D6-414F-8C03-0D1627167E02}"/>
    <dgm:cxn modelId="{9F94D936-BC42-4D5C-A08C-1085447B0A30}" type="presOf" srcId="{7B249A84-5301-4E93-B37D-0EB0C1F5984F}" destId="{09196147-0226-4358-876E-90C5EBF528D1}" srcOrd="0" destOrd="0" presId="urn:microsoft.com/office/officeart/2005/8/layout/vList6"/>
    <dgm:cxn modelId="{520969A0-BC71-4455-9938-CE014E800A56}" srcId="{0FAC9E76-7B91-4FFD-A66E-D1AA38483FB2}" destId="{D3A60C3C-C863-4A6D-9514-362D354CD841}" srcOrd="2" destOrd="0" parTransId="{AA3DE775-AEC3-4CA8-ABBE-3AFE3BA94C73}" sibTransId="{1F1EA0F9-9778-40CE-885A-2122E3681C06}"/>
    <dgm:cxn modelId="{CA243E1A-4B90-46EE-BDDC-437F38774A7C}" srcId="{0FAC9E76-7B91-4FFD-A66E-D1AA38483FB2}" destId="{98D45240-A172-4C4A-A584-018BBD1B1AB7}" srcOrd="7" destOrd="0" parTransId="{C0177550-72D1-4B13-8C2C-12405E03B1F9}" sibTransId="{36218C48-16DD-4249-8A92-D288D7E34CFF}"/>
    <dgm:cxn modelId="{C2EDD8F2-4B7A-4C6D-B33C-B9D132DD0BD5}" type="presOf" srcId="{64A90107-47BA-4272-9713-2D929E1CF4C4}" destId="{78161726-283F-4155-B35B-50772D608627}" srcOrd="0" destOrd="0" presId="urn:microsoft.com/office/officeart/2005/8/layout/vList6"/>
    <dgm:cxn modelId="{688501F1-0A81-45C7-81CA-29281D1C1396}" type="presOf" srcId="{5139A3A4-9BF4-4B7A-97BF-147D41086A1C}" destId="{E7F82953-E2D5-40E4-9F8B-19D0BA3078D3}" srcOrd="0" destOrd="5" presId="urn:microsoft.com/office/officeart/2005/8/layout/vList6"/>
    <dgm:cxn modelId="{72DF927C-F5A1-4C9C-BB99-E6B2AE598D9D}" srcId="{7B249A84-5301-4E93-B37D-0EB0C1F5984F}" destId="{D7512C95-BE5D-4FE6-97F3-82903AD41DBF}" srcOrd="2" destOrd="0" parTransId="{2A44B471-EF36-41FA-B1AC-FC74212DE4FF}" sibTransId="{55A2AA8C-55DE-44F8-941A-53844F882B64}"/>
    <dgm:cxn modelId="{2B4E2E41-DCFC-4F27-859F-F5A3055F8FF6}" type="presOf" srcId="{1505DDB9-3C4B-4C2A-BAA7-0DD55CF6B0B7}" destId="{B6E8629A-89FC-47E2-9E81-5032C86433E3}" srcOrd="0" destOrd="3" presId="urn:microsoft.com/office/officeart/2005/8/layout/vList6"/>
    <dgm:cxn modelId="{DAE414AA-1AE7-4AF8-93F7-FC9A82C33378}" type="presOf" srcId="{98D45240-A172-4C4A-A584-018BBD1B1AB7}" destId="{B6E8629A-89FC-47E2-9E81-5032C86433E3}" srcOrd="0" destOrd="7" presId="urn:microsoft.com/office/officeart/2005/8/layout/vList6"/>
    <dgm:cxn modelId="{B3692C0C-1F8C-43C2-8F66-909B5BA6A426}" type="presOf" srcId="{33FA3C7C-C593-4CF2-80C1-A98EC2F030CB}" destId="{B6E8629A-89FC-47E2-9E81-5032C86433E3}" srcOrd="0" destOrd="1" presId="urn:microsoft.com/office/officeart/2005/8/layout/vList6"/>
    <dgm:cxn modelId="{1FFAB7A2-DD3D-436E-B669-BAC67748FDF9}" srcId="{64A90107-47BA-4272-9713-2D929E1CF4C4}" destId="{0FAC9E76-7B91-4FFD-A66E-D1AA38483FB2}" srcOrd="0" destOrd="0" parTransId="{C6F1EBAA-618B-4EDE-86C9-CCBB568F9021}" sibTransId="{84B07E9D-31A7-4DCC-8B8B-67FA7BC3C3C9}"/>
    <dgm:cxn modelId="{25E74261-CC9B-4C63-B1BB-8B1AED7827D3}" srcId="{0FAC9E76-7B91-4FFD-A66E-D1AA38483FB2}" destId="{6920568B-D233-4B89-B556-A33A053A4723}" srcOrd="0" destOrd="0" parTransId="{FC3E0CC7-D494-41BC-8E19-BAF245BE321D}" sibTransId="{5DA78283-E234-4967-B43B-B73E4531C425}"/>
    <dgm:cxn modelId="{6C64C097-DB32-4FFA-96D3-476A2E2D23C4}" srcId="{0FAC9E76-7B91-4FFD-A66E-D1AA38483FB2}" destId="{33FA3C7C-C593-4CF2-80C1-A98EC2F030CB}" srcOrd="1" destOrd="0" parTransId="{EE2638F8-B5BA-4CED-AFBF-445AEA892360}" sibTransId="{C32C65F4-91AC-4BA6-ABFA-51DEE4022F06}"/>
    <dgm:cxn modelId="{EA98326E-92FD-401E-B245-DC07D14C1B92}" type="presOf" srcId="{73BC6F57-4E0B-4960-B4E3-5E3920EEC591}" destId="{B6E8629A-89FC-47E2-9E81-5032C86433E3}" srcOrd="0" destOrd="6" presId="urn:microsoft.com/office/officeart/2005/8/layout/vList6"/>
    <dgm:cxn modelId="{D2024EBC-9C48-4BB4-A212-AB5520D326E0}" type="presOf" srcId="{6920568B-D233-4B89-B556-A33A053A4723}" destId="{B6E8629A-89FC-47E2-9E81-5032C86433E3}" srcOrd="0" destOrd="0" presId="urn:microsoft.com/office/officeart/2005/8/layout/vList6"/>
    <dgm:cxn modelId="{6D1DAF45-26E1-4215-B634-9240E4D04243}" srcId="{0FAC9E76-7B91-4FFD-A66E-D1AA38483FB2}" destId="{1505DDB9-3C4B-4C2A-BAA7-0DD55CF6B0B7}" srcOrd="3" destOrd="0" parTransId="{EBF0150A-1A1B-4FAA-8211-DBB21C031370}" sibTransId="{FD6A3087-FD8C-47E4-BDFE-5BABED144086}"/>
    <dgm:cxn modelId="{9B849612-24B6-4D11-B581-9F544958ACEC}" srcId="{7B249A84-5301-4E93-B37D-0EB0C1F5984F}" destId="{94548A1A-455F-48E0-88A0-A45963363A74}" srcOrd="1" destOrd="0" parTransId="{D7AB482A-089C-43E5-B8C3-8F533382131F}" sibTransId="{FEF3D6C4-DA4D-45A0-A685-C574A2D2AAAD}"/>
    <dgm:cxn modelId="{945B8C15-3D70-4EF8-BCE2-FB8767C09A88}" type="presOf" srcId="{94548A1A-455F-48E0-88A0-A45963363A74}" destId="{E7F82953-E2D5-40E4-9F8B-19D0BA3078D3}" srcOrd="0" destOrd="1" presId="urn:microsoft.com/office/officeart/2005/8/layout/vList6"/>
    <dgm:cxn modelId="{D2916A12-8B9A-4553-AE27-194C3C5502A9}" srcId="{7B249A84-5301-4E93-B37D-0EB0C1F5984F}" destId="{5139A3A4-9BF4-4B7A-97BF-147D41086A1C}" srcOrd="5" destOrd="0" parTransId="{EE6B2C93-9561-4D12-83A6-85705E0D15C4}" sibTransId="{DFC9A3A3-EBB2-433F-A08C-537ADC06BA09}"/>
    <dgm:cxn modelId="{F0AE68E1-6C70-4A24-8333-15A8B97F255B}" type="presOf" srcId="{0FAC9E76-7B91-4FFD-A66E-D1AA38483FB2}" destId="{0C20BC5F-1FCD-4FC0-96D3-5FDE40A9BFE7}" srcOrd="0" destOrd="0" presId="urn:microsoft.com/office/officeart/2005/8/layout/vList6"/>
    <dgm:cxn modelId="{67FB3204-A975-4A34-8808-51D5014D9D84}" type="presOf" srcId="{D7512C95-BE5D-4FE6-97F3-82903AD41DBF}" destId="{E7F82953-E2D5-40E4-9F8B-19D0BA3078D3}" srcOrd="0" destOrd="2" presId="urn:microsoft.com/office/officeart/2005/8/layout/vList6"/>
    <dgm:cxn modelId="{DBF7D73E-5FBC-4479-B354-E267AB768CC4}" type="presParOf" srcId="{78161726-283F-4155-B35B-50772D608627}" destId="{7C60E438-99BB-4935-B517-CE93816D8AA4}" srcOrd="0" destOrd="0" presId="urn:microsoft.com/office/officeart/2005/8/layout/vList6"/>
    <dgm:cxn modelId="{346F2396-3BF8-4EA4-85DA-FEF2567976B2}" type="presParOf" srcId="{7C60E438-99BB-4935-B517-CE93816D8AA4}" destId="{0C20BC5F-1FCD-4FC0-96D3-5FDE40A9BFE7}" srcOrd="0" destOrd="0" presId="urn:microsoft.com/office/officeart/2005/8/layout/vList6"/>
    <dgm:cxn modelId="{F2BF8CEF-5565-468A-99AF-7CDCF92B067F}" type="presParOf" srcId="{7C60E438-99BB-4935-B517-CE93816D8AA4}" destId="{B6E8629A-89FC-47E2-9E81-5032C86433E3}" srcOrd="1" destOrd="0" presId="urn:microsoft.com/office/officeart/2005/8/layout/vList6"/>
    <dgm:cxn modelId="{4B628E00-A885-4B83-8EAA-6F7A48EEEEF2}" type="presParOf" srcId="{78161726-283F-4155-B35B-50772D608627}" destId="{D6F58DD2-0C13-4589-A4CD-806497BCB856}" srcOrd="1" destOrd="0" presId="urn:microsoft.com/office/officeart/2005/8/layout/vList6"/>
    <dgm:cxn modelId="{5DB45767-FB45-499D-BF18-DF51C52BCE3E}" type="presParOf" srcId="{78161726-283F-4155-B35B-50772D608627}" destId="{910DDF6D-4D8F-487D-B0A9-5BB6804F5ADB}" srcOrd="2" destOrd="0" presId="urn:microsoft.com/office/officeart/2005/8/layout/vList6"/>
    <dgm:cxn modelId="{997B2FD5-05DB-43DE-8329-1886A796B6C2}" type="presParOf" srcId="{910DDF6D-4D8F-487D-B0A9-5BB6804F5ADB}" destId="{09196147-0226-4358-876E-90C5EBF528D1}" srcOrd="0" destOrd="0" presId="urn:microsoft.com/office/officeart/2005/8/layout/vList6"/>
    <dgm:cxn modelId="{550CB684-73BF-4D1F-BAFD-E1691D0891EE}" type="presParOf" srcId="{910DDF6D-4D8F-487D-B0A9-5BB6804F5ADB}" destId="{E7F82953-E2D5-40E4-9F8B-19D0BA3078D3}" srcOrd="1" destOrd="0" presId="urn:microsoft.com/office/officeart/2005/8/layout/vList6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629A-89FC-47E2-9E81-5032C86433E3}">
      <dsp:nvSpPr>
        <dsp:cNvPr id="0" name=""/>
        <dsp:cNvSpPr/>
      </dsp:nvSpPr>
      <dsp:spPr>
        <a:xfrm>
          <a:off x="2995532" y="0"/>
          <a:ext cx="4493299" cy="31751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b="0" kern="1200" dirty="0">
            <a:solidFill>
              <a:srgbClr val="00B0F0"/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>
              <a:solidFill>
                <a:srgbClr val="00B0F0"/>
              </a:solidFill>
              <a:latin typeface="Impact" panose="020B0806030902050204" pitchFamily="34" charset="0"/>
            </a:rPr>
            <a:t>ZAWIĄZANIE PARTNERSTWA</a:t>
          </a:r>
          <a:endParaRPr lang="pl-PL" sz="1800" b="0" kern="1200" dirty="0">
            <a:solidFill>
              <a:srgbClr val="00B0F0"/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b="0" kern="1200" dirty="0">
            <a:solidFill>
              <a:srgbClr val="00B0F0"/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>
              <a:solidFill>
                <a:srgbClr val="FF0000"/>
              </a:solidFill>
              <a:latin typeface="Impact" panose="020B0806030902050204" pitchFamily="34" charset="0"/>
            </a:rPr>
            <a:t>OPRACOWANIE </a:t>
          </a:r>
          <a:r>
            <a:rPr lang="pl-PL" sz="1800" b="0" u="sng" kern="1200" dirty="0" smtClean="0">
              <a:solidFill>
                <a:srgbClr val="FF0000"/>
              </a:solidFill>
              <a:latin typeface="Impact" panose="020B0806030902050204" pitchFamily="34" charset="0"/>
            </a:rPr>
            <a:t>WSTĘPNEJ</a:t>
          </a:r>
          <a:r>
            <a:rPr lang="pl-PL" sz="1800" b="0" kern="1200" dirty="0" smtClean="0">
              <a:solidFill>
                <a:srgbClr val="FF0000"/>
              </a:solidFill>
              <a:latin typeface="Impact" panose="020B0806030902050204" pitchFamily="34" charset="0"/>
            </a:rPr>
            <a:t> WERSJI REKOMENDACJI</a:t>
          </a:r>
          <a:endParaRPr lang="pl-PL" sz="1800" b="0" kern="1200" dirty="0">
            <a:solidFill>
              <a:srgbClr val="00B0F0"/>
            </a:solidFill>
            <a:latin typeface="Impact" panose="020B080603090205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>
              <a:latin typeface="Impact" panose="020B0806030902050204" pitchFamily="34" charset="0"/>
            </a:rPr>
            <a:t> PRZEKAZANIE WYPRACOWANYCH REKOMENDACJI </a:t>
          </a:r>
          <a:endParaRPr lang="pl-PL" sz="1800" b="0" kern="1200" dirty="0">
            <a:latin typeface="Impact" panose="020B080603090205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</dsp:txBody>
      <dsp:txXfrm>
        <a:off x="2995532" y="396889"/>
        <a:ext cx="3302633" cy="2381332"/>
      </dsp:txXfrm>
    </dsp:sp>
    <dsp:sp modelId="{0C20BC5F-1FCD-4FC0-96D3-5FDE40A9BFE7}">
      <dsp:nvSpPr>
        <dsp:cNvPr id="0" name=""/>
        <dsp:cNvSpPr/>
      </dsp:nvSpPr>
      <dsp:spPr>
        <a:xfrm>
          <a:off x="19605" y="261617"/>
          <a:ext cx="2804357" cy="25990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Impact" panose="020B0806030902050204" pitchFamily="34" charset="0"/>
            </a:rPr>
            <a:t>ZADANIA </a:t>
          </a:r>
          <a:r>
            <a:rPr lang="pl-PL" sz="2400" kern="1200" dirty="0" smtClean="0">
              <a:latin typeface="Impact" panose="020B0806030902050204" pitchFamily="34" charset="0"/>
            </a:rPr>
            <a:t>L</a:t>
          </a:r>
          <a:r>
            <a:rPr lang="pl-PL" sz="1700" kern="1200" dirty="0" smtClean="0">
              <a:latin typeface="Impact" panose="020B0806030902050204" pitchFamily="34" charset="0"/>
            </a:rPr>
            <a:t>IDERA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Impact" panose="020B0806030902050204" pitchFamily="34" charset="0"/>
            </a:rPr>
            <a:t> PROJEKTU</a:t>
          </a:r>
          <a:r>
            <a:rPr lang="pl-PL" sz="1600" kern="1200" dirty="0" smtClean="0">
              <a:latin typeface="Impact" panose="020B0806030902050204" pitchFamily="34" charset="0"/>
            </a:rPr>
            <a:t>:</a:t>
          </a:r>
        </a:p>
      </dsp:txBody>
      <dsp:txXfrm>
        <a:off x="146482" y="388494"/>
        <a:ext cx="2550603" cy="2345327"/>
      </dsp:txXfrm>
    </dsp:sp>
    <dsp:sp modelId="{E7F82953-E2D5-40E4-9F8B-19D0BA3078D3}">
      <dsp:nvSpPr>
        <dsp:cNvPr id="0" name=""/>
        <dsp:cNvSpPr/>
      </dsp:nvSpPr>
      <dsp:spPr>
        <a:xfrm>
          <a:off x="2980015" y="3357826"/>
          <a:ext cx="4493299" cy="31751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b="0" kern="1200" dirty="0">
            <a:solidFill>
              <a:srgbClr val="00B050"/>
            </a:solidFill>
            <a:latin typeface="Impact" panose="020B080603090205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>
              <a:solidFill>
                <a:srgbClr val="00B050"/>
              </a:solidFill>
            </a:rPr>
            <a:t> </a:t>
          </a:r>
          <a:r>
            <a:rPr lang="pl-PL" sz="1800" b="0" kern="1200" dirty="0" smtClean="0">
              <a:solidFill>
                <a:srgbClr val="00B050"/>
              </a:solidFill>
              <a:latin typeface="Impact" panose="020B0806030902050204" pitchFamily="34" charset="0"/>
            </a:rPr>
            <a:t>DIAGNOZA SYTUACJI OSÓB MŁODYCH NA RYNKU PRACY I MOŻLIWOŚCI LOKALNYCH RYNKÓW PRACY W TYM PRACODAWCÓW</a:t>
          </a:r>
          <a:endParaRPr lang="pl-PL" sz="1800" b="0" kern="1200" dirty="0">
            <a:solidFill>
              <a:srgbClr val="00B050"/>
            </a:solidFill>
            <a:latin typeface="Impact" panose="020B080603090205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b="1" kern="1200" dirty="0">
            <a:solidFill>
              <a:srgbClr val="00B05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>
              <a:solidFill>
                <a:srgbClr val="002060"/>
              </a:solidFill>
            </a:rPr>
            <a:t> </a:t>
          </a:r>
          <a:r>
            <a:rPr lang="pl-PL" sz="1800" b="0" kern="1200" dirty="0" smtClean="0">
              <a:solidFill>
                <a:srgbClr val="002060"/>
              </a:solidFill>
              <a:latin typeface="Impact" panose="020B0806030902050204" pitchFamily="34" charset="0"/>
            </a:rPr>
            <a:t>OPRACOWANIE </a:t>
          </a:r>
          <a:r>
            <a:rPr lang="pl-PL" sz="1800" b="0" u="sng" kern="1200" dirty="0" smtClean="0">
              <a:solidFill>
                <a:srgbClr val="002060"/>
              </a:solidFill>
              <a:latin typeface="Impact" panose="020B0806030902050204" pitchFamily="34" charset="0"/>
            </a:rPr>
            <a:t>KOŃCOWEJ</a:t>
          </a:r>
          <a:r>
            <a:rPr lang="pl-PL" sz="1800" b="0" kern="1200" dirty="0" smtClean="0">
              <a:solidFill>
                <a:srgbClr val="002060"/>
              </a:solidFill>
              <a:latin typeface="Impact" panose="020B0806030902050204" pitchFamily="34" charset="0"/>
            </a:rPr>
            <a:t> WERSJI REKOMENDACJI</a:t>
          </a:r>
          <a:endParaRPr lang="pl-PL" sz="1500" b="1" kern="1200" dirty="0">
            <a:solidFill>
              <a:srgbClr val="00B05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</dsp:txBody>
      <dsp:txXfrm>
        <a:off x="2980015" y="3754715"/>
        <a:ext cx="3302633" cy="2381332"/>
      </dsp:txXfrm>
    </dsp:sp>
    <dsp:sp modelId="{09196147-0226-4358-876E-90C5EBF528D1}">
      <dsp:nvSpPr>
        <dsp:cNvPr id="0" name=""/>
        <dsp:cNvSpPr/>
      </dsp:nvSpPr>
      <dsp:spPr>
        <a:xfrm>
          <a:off x="95587" y="3745682"/>
          <a:ext cx="2804357" cy="267061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</a:t>
          </a:r>
          <a:r>
            <a:rPr lang="pl-PL" sz="1700" kern="1200" dirty="0" smtClean="0">
              <a:latin typeface="Impact" panose="020B0806030902050204" pitchFamily="34" charset="0"/>
            </a:rPr>
            <a:t>ZADANIA </a:t>
          </a:r>
          <a:r>
            <a:rPr lang="pl-PL" sz="2400" kern="1200" dirty="0" smtClean="0">
              <a:latin typeface="Impact" panose="020B0806030902050204" pitchFamily="34" charset="0"/>
            </a:rPr>
            <a:t>P</a:t>
          </a:r>
          <a:r>
            <a:rPr lang="pl-PL" sz="1700" kern="1200" dirty="0" smtClean="0">
              <a:latin typeface="Impact" panose="020B0806030902050204" pitchFamily="34" charset="0"/>
            </a:rPr>
            <a:t>ARTNERA PROJEKTU:</a:t>
          </a:r>
          <a:endParaRPr lang="en-GB" sz="1700" kern="1200" dirty="0">
            <a:latin typeface="Impact" panose="020B0806030902050204" pitchFamily="34" charset="0"/>
          </a:endParaRPr>
        </a:p>
      </dsp:txBody>
      <dsp:txXfrm>
        <a:off x="225956" y="3876051"/>
        <a:ext cx="2543619" cy="240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082DE-A4F6-4202-A82E-FFE21FBEEFB7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B97F-5E78-4FF9-AE8E-2C21CE2860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84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30C8-4E48-4795-A531-D87242F649D4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0898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772F-1F2E-48C5-BFA6-D7B5113A02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68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170"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1A9-A992-4C09-B2B0-5784F09E094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170"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1A9-A992-4C09-B2B0-5784F09E094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170"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1A9-A992-4C09-B2B0-5784F09E094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3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7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5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8426714" cy="1080120"/>
          </a:xfrm>
        </p:spPr>
        <p:txBody>
          <a:bodyPr anchor="t" anchorCtr="0">
            <a:noAutofit/>
          </a:bodyPr>
          <a:lstStyle>
            <a:lvl1pPr algn="l">
              <a:defRPr sz="4400" baseline="0">
                <a:effectLst/>
                <a:latin typeface="Futura Std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424936" cy="52846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Futura Std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57563"/>
          </a:xfrm>
          <a:solidFill>
            <a:srgbClr val="254860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6021288"/>
            <a:ext cx="5976938" cy="648072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Futura Std Book" pitchFamily="34" charset="0"/>
              </a:defRPr>
            </a:lvl1pPr>
          </a:lstStyle>
          <a:p>
            <a:pPr lvl="0"/>
            <a:r>
              <a:rPr lang="en-GB" dirty="0" smtClean="0"/>
              <a:t>Click to add presenter and date on new line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45993"/>
            <a:ext cx="1584176" cy="6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381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latin typeface="Futura Std Book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latin typeface="Futura Std Book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latin typeface="Futura Std Book" pitchFamily="34" charset="0"/>
              </a:defRPr>
            </a:lvl3pPr>
            <a:lvl4pPr>
              <a:defRPr>
                <a:latin typeface="Futura Std Book" pitchFamily="34" charset="0"/>
              </a:defRPr>
            </a:lvl4pPr>
            <a:lvl5pPr>
              <a:defRPr>
                <a:latin typeface="Futura Std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836712" y="1484784"/>
            <a:ext cx="1728192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To bold text:</a:t>
            </a:r>
          </a:p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Use </a:t>
            </a:r>
            <a:r>
              <a:rPr lang="en-GB" dirty="0" err="1" smtClean="0">
                <a:solidFill>
                  <a:prstClr val="white"/>
                </a:solidFill>
                <a:latin typeface="Futura Std Medium" pitchFamily="34" charset="0"/>
              </a:rPr>
              <a:t>Futura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 </a:t>
            </a:r>
            <a:r>
              <a:rPr lang="en-GB" dirty="0" err="1" smtClean="0">
                <a:solidFill>
                  <a:prstClr val="white"/>
                </a:solidFill>
                <a:latin typeface="Futura Std Medium" pitchFamily="34" charset="0"/>
              </a:rPr>
              <a:t>Std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 Medium, </a:t>
            </a:r>
          </a:p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and click </a:t>
            </a:r>
            <a:r>
              <a:rPr lang="en-GB" b="1" dirty="0" smtClean="0">
                <a:solidFill>
                  <a:prstClr val="white"/>
                </a:solidFill>
                <a:latin typeface="Futura Std Medium" pitchFamily="34" charset="0"/>
              </a:rPr>
              <a:t>B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 in formatting toolbar</a:t>
            </a:r>
            <a:endParaRPr lang="en-GB" dirty="0">
              <a:solidFill>
                <a:prstClr val="white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03800" y="0"/>
            <a:ext cx="41402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Insert picture here – to edges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4314"/>
            <a:ext cx="4114800" cy="4641850"/>
          </a:xfrm>
        </p:spPr>
        <p:txBody>
          <a:bodyPr/>
          <a:lstStyle>
            <a:lvl1pPr>
              <a:defRPr sz="2000">
                <a:latin typeface="Futura Std Book" pitchFamily="34" charset="0"/>
              </a:defRPr>
            </a:lvl1pPr>
            <a:lvl2pPr>
              <a:defRPr sz="1800">
                <a:latin typeface="Futura Std Book" pitchFamily="34" charset="0"/>
              </a:defRPr>
            </a:lvl2pPr>
            <a:lvl3pPr>
              <a:defRPr sz="1600">
                <a:latin typeface="Futura Std Book" pitchFamily="34" charset="0"/>
              </a:defRPr>
            </a:lvl3pPr>
            <a:lvl4pPr>
              <a:defRPr>
                <a:latin typeface="Futura Std Book" pitchFamily="34" charset="0"/>
              </a:defRPr>
            </a:lvl4pPr>
            <a:lvl5pPr>
              <a:defRPr>
                <a:latin typeface="Futura Std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836712" y="1484784"/>
            <a:ext cx="1728192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To bold text:</a:t>
            </a:r>
          </a:p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Use </a:t>
            </a:r>
            <a:r>
              <a:rPr lang="en-GB" dirty="0" err="1" smtClean="0">
                <a:solidFill>
                  <a:prstClr val="white"/>
                </a:solidFill>
                <a:latin typeface="Futura Std Medium" pitchFamily="34" charset="0"/>
              </a:rPr>
              <a:t>Futura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 </a:t>
            </a:r>
            <a:r>
              <a:rPr lang="en-GB" dirty="0" err="1" smtClean="0">
                <a:solidFill>
                  <a:prstClr val="white"/>
                </a:solidFill>
                <a:latin typeface="Futura Std Medium" pitchFamily="34" charset="0"/>
              </a:rPr>
              <a:t>Std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 Medium, </a:t>
            </a:r>
          </a:p>
          <a:p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and click </a:t>
            </a:r>
            <a:r>
              <a:rPr lang="en-GB" b="1" dirty="0" smtClean="0">
                <a:solidFill>
                  <a:prstClr val="white"/>
                </a:solidFill>
                <a:latin typeface="Futura Std Medium" pitchFamily="34" charset="0"/>
              </a:rPr>
              <a:t>B</a:t>
            </a:r>
            <a:r>
              <a:rPr lang="en-GB" dirty="0" smtClean="0">
                <a:solidFill>
                  <a:prstClr val="white"/>
                </a:solidFill>
                <a:latin typeface="Futura Std Medium" pitchFamily="34" charset="0"/>
              </a:rPr>
              <a:t> in formatting toolbar</a:t>
            </a:r>
            <a:endParaRPr lang="en-GB" dirty="0">
              <a:solidFill>
                <a:prstClr val="white"/>
              </a:solidFill>
              <a:latin typeface="Futura Std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660525" cy="114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7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4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4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1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1142" y="6398245"/>
            <a:ext cx="2133600" cy="365125"/>
          </a:xfrm>
          <a:prstGeom prst="rect">
            <a:avLst/>
          </a:prstGeom>
        </p:spPr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4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8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6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0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3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0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9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34C-44A8-4EF6-8567-1B305C3CCFE9}" type="datetimeFigureOut">
              <a:rPr lang="pl-PL" smtClean="0"/>
              <a:t>2016-12-19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AF38-32C1-418D-8F24-2EF2A28EA4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8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37434"/>
            <a:ext cx="648072" cy="279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5656" y="643743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32442CF-CA7F-402A-8F3C-02E6EE55B699}" type="slidenum">
              <a:rPr lang="en-GB" sz="1200" smtClean="0">
                <a:solidFill>
                  <a:prstClr val="black"/>
                </a:solidFill>
                <a:latin typeface="Futura Std Book" pitchFamily="34" charset="0"/>
              </a:rPr>
              <a:pPr algn="r"/>
              <a:t>‹#›</a:t>
            </a:fld>
            <a:endParaRPr lang="en-GB" sz="1200" dirty="0">
              <a:solidFill>
                <a:prstClr val="black"/>
              </a:solidFill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Futura Std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Std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Std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Std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Std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Std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3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1043608" y="2060848"/>
            <a:ext cx="7344816" cy="2952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„Podlaskie otwarte </a:t>
            </a:r>
          </a:p>
          <a:p>
            <a:pPr marL="0" indent="0" algn="ctr">
              <a:buNone/>
            </a:pP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młodych”</a:t>
            </a:r>
          </a:p>
          <a:p>
            <a:pPr marL="0" indent="0" algn="ctr">
              <a:buNone/>
            </a:pPr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spotkanie przekazujące rezultaty projektu 20.12.2016 r.</a:t>
            </a:r>
          </a:p>
          <a:p>
            <a:pPr marL="685800" indent="-685800">
              <a:buFontTx/>
              <a:buChar char="-"/>
            </a:pP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" descr="cid:image003.jpg@01D06560.2B36C5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" b="709"/>
          <a:stretch>
            <a:fillRect/>
          </a:stretch>
        </p:blipFill>
        <p:spPr bwMode="auto">
          <a:xfrm>
            <a:off x="0" y="0"/>
            <a:ext cx="9144000" cy="17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99592" y="624444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Projekt współfinansowany ze środków Unii Europejskiej w </a:t>
            </a:r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</a:rPr>
              <a:t>ramach Europejskiego </a:t>
            </a:r>
            <a:r>
              <a:rPr lang="pl-PL" sz="1600" b="1" dirty="0">
                <a:solidFill>
                  <a:schemeClr val="accent4">
                    <a:lumMod val="50000"/>
                  </a:schemeClr>
                </a:solidFill>
              </a:rPr>
              <a:t>Funduszu Społecznego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47" y="5229200"/>
            <a:ext cx="5104071" cy="78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9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>
          <a:xfrm>
            <a:off x="0" y="6135428"/>
            <a:ext cx="1224136" cy="72257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" y="174625"/>
            <a:ext cx="2788920" cy="2052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44000" tIns="0" rIns="14400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latin typeface="Futura Std Book" pitchFamily="34" charset="0"/>
                <a:cs typeface="Futura Std Book"/>
              </a:rPr>
              <a:t>OPRACOWANIE WSTĘPNEJ WERSJI REKOMENDACJI-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Futura Std Book" pitchFamily="34" charset="0"/>
                <a:cs typeface="Futura Std Book"/>
              </a:rPr>
              <a:t>SPOTKANIE </a:t>
            </a:r>
            <a:endParaRPr lang="pl-PL" sz="2400" b="1" dirty="0" smtClean="0">
              <a:solidFill>
                <a:schemeClr val="accent6">
                  <a:lumMod val="75000"/>
                </a:schemeClr>
              </a:solidFill>
              <a:latin typeface="Futura Std Book" pitchFamily="34" charset="0"/>
              <a:cs typeface="Futura Std Book"/>
            </a:endParaRPr>
          </a:p>
          <a:p>
            <a:pPr algn="ctr">
              <a:spcAft>
                <a:spcPts val="600"/>
              </a:spcAft>
            </a:pP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Futura Std Book" pitchFamily="34" charset="0"/>
                <a:cs typeface="Futura Std Book"/>
              </a:rPr>
              <a:t>2-DNIOWE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94310" y="2420888"/>
            <a:ext cx="5673834" cy="42556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2880" tIns="0" rIns="182880" bIns="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lang="pl-PL" sz="24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</a:pPr>
            <a:endParaRPr lang="pl-PL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90000"/>
              </a:lnSpc>
            </a:pPr>
            <a:r>
              <a:rPr lang="pl-PL" sz="2000" dirty="0" smtClean="0">
                <a:latin typeface="Impact" panose="020B0806030902050204" pitchFamily="34" charset="0"/>
                <a:ea typeface="Calibri"/>
              </a:rPr>
              <a:t>Wypracowanie </a:t>
            </a:r>
            <a:r>
              <a:rPr lang="pl-PL" sz="2000" dirty="0">
                <a:latin typeface="Impact" panose="020B0806030902050204" pitchFamily="34" charset="0"/>
                <a:ea typeface="Calibri"/>
              </a:rPr>
              <a:t>rekomendacji zawierających 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ea typeface="Calibri"/>
              </a:rPr>
              <a:t>sposoby funkcjonowania partnerstwa </a:t>
            </a:r>
            <a:r>
              <a:rPr lang="pl-PL" sz="2000" dirty="0" smtClean="0">
                <a:solidFill>
                  <a:srgbClr val="FF0000"/>
                </a:solidFill>
                <a:latin typeface="Impact" panose="020B0806030902050204" pitchFamily="34" charset="0"/>
                <a:ea typeface="Calibri"/>
              </a:rPr>
              <a:t>                                 po 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  <a:ea typeface="Calibri"/>
              </a:rPr>
              <a:t>zakończeniu  realizacji </a:t>
            </a:r>
            <a:r>
              <a:rPr lang="pl-PL" sz="2000" dirty="0" smtClean="0">
                <a:solidFill>
                  <a:srgbClr val="FF0000"/>
                </a:solidFill>
                <a:latin typeface="Impact" panose="020B0806030902050204" pitchFamily="34" charset="0"/>
                <a:ea typeface="Calibri"/>
              </a:rPr>
              <a:t>projektu</a:t>
            </a:r>
            <a:r>
              <a:rPr lang="pl-PL" sz="2000" dirty="0">
                <a:latin typeface="Impact" panose="020B0806030902050204" pitchFamily="34" charset="0"/>
                <a:ea typeface="Calibri"/>
              </a:rPr>
              <a:t>, będących częścią zestawu rekomendacji, służących aktywizacji osób młodych znajdujących </a:t>
            </a:r>
            <a:r>
              <a:rPr lang="pl-PL" sz="2000" dirty="0" smtClean="0">
                <a:latin typeface="Impact" panose="020B0806030902050204" pitchFamily="34" charset="0"/>
                <a:ea typeface="Calibri"/>
              </a:rPr>
              <a:t>się                        w </a:t>
            </a:r>
            <a:r>
              <a:rPr lang="pl-PL" sz="2000" dirty="0">
                <a:latin typeface="Impact" panose="020B0806030902050204" pitchFamily="34" charset="0"/>
                <a:ea typeface="Calibri"/>
              </a:rPr>
              <a:t>najtrudniejszej sytuacji na rynku pracy</a:t>
            </a:r>
            <a:endParaRPr lang="pl-PL" sz="20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lvl="0" algn="ctr">
              <a:lnSpc>
                <a:spcPct val="90000"/>
              </a:lnSpc>
            </a:pPr>
            <a:endParaRPr lang="pl-PL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</a:pPr>
            <a:endParaRPr lang="pl-PL" sz="24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</a:pPr>
            <a:endParaRPr lang="pl-PL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90000"/>
              </a:lnSpc>
            </a:pPr>
            <a:endParaRPr lang="pl-PL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177539" y="174624"/>
            <a:ext cx="2690605" cy="2052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82880" tIns="0" rIns="182880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1300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Uczestnicy</a:t>
            </a:r>
            <a:r>
              <a:rPr lang="pl-PL" sz="1300" dirty="0" smtClean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: członkowie </a:t>
            </a:r>
            <a:r>
              <a:rPr lang="pl-PL" sz="13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partnerstwa reprezentujący podmioty zajmujące się problematyką młodzieży, w szczególności przedstawiciele instytucji rynku pracy, podmiotów funkcjonujących w systemie edukacji, ośrodków pomocy społecznej, organizacji pozarządowych oraz podmioty zainteresowane tematyką partnerstwa i działań na rzecz osób młodych</a:t>
            </a:r>
            <a:endParaRPr lang="en-US" sz="130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281927"/>
              </p:ext>
            </p:extLst>
          </p:nvPr>
        </p:nvGraphicFramePr>
        <p:xfrm>
          <a:off x="4428144" y="3285144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15564"/>
              </p:ext>
            </p:extLst>
          </p:nvPr>
        </p:nvGraphicFramePr>
        <p:xfrm>
          <a:off x="2311227" y="3285144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20" y="116630"/>
            <a:ext cx="3072344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38" y="2564904"/>
            <a:ext cx="2825507" cy="393181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AsOne/>
      </p:bldGraphic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rgbClr val="7030A0"/>
                </a:solidFill>
                <a:latin typeface="Impact" panose="020B0806030902050204" pitchFamily="34" charset="0"/>
              </a:rPr>
              <a:t>LIDER:</a:t>
            </a:r>
            <a:r>
              <a:rPr lang="pl-PL" sz="3200" dirty="0" smtClean="0">
                <a:latin typeface="Impact" panose="020B0806030902050204" pitchFamily="34" charset="0"/>
              </a:rPr>
              <a:t/>
            </a:r>
            <a:br>
              <a:rPr lang="pl-PL" sz="3200" dirty="0" smtClean="0">
                <a:latin typeface="Impact" panose="020B0806030902050204" pitchFamily="34" charset="0"/>
              </a:rPr>
            </a:br>
            <a:r>
              <a:rPr lang="pl-PL" sz="3200" dirty="0" smtClean="0">
                <a:latin typeface="Impact" panose="020B0806030902050204" pitchFamily="34" charset="0"/>
              </a:rPr>
              <a:t>PRZEKAZANIE </a:t>
            </a:r>
            <a:r>
              <a:rPr lang="pl-PL" sz="3200" dirty="0">
                <a:latin typeface="Impact" panose="020B0806030902050204" pitchFamily="34" charset="0"/>
              </a:rPr>
              <a:t>WYPRACOWANYCH REKOMENDACJI </a:t>
            </a:r>
            <a:br>
              <a:rPr lang="pl-PL" sz="3200" dirty="0">
                <a:latin typeface="Impact" panose="020B0806030902050204" pitchFamily="34" charset="0"/>
              </a:rPr>
            </a:br>
            <a:endParaRPr lang="pl-PL" sz="3200" dirty="0">
              <a:latin typeface="Impact" panose="020B080603090205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9600" dirty="0" smtClean="0">
                <a:latin typeface="Bell MT" panose="02020503060305020303" pitchFamily="18" charset="0"/>
              </a:rPr>
              <a:t>20.12.2016 r.</a:t>
            </a:r>
            <a:endParaRPr lang="pl-PL" sz="9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0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Partner 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(</a:t>
            </a:r>
            <a:r>
              <a:rPr lang="pl-PL" i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Politechnika Białostocka):</a:t>
            </a:r>
            <a:r>
              <a:rPr lang="pl-PL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pl-PL" i="1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</a:br>
            <a:endParaRPr lang="pl-PL" i="1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1500" dirty="0">
                <a:latin typeface="Impact" panose="020B0806030902050204" pitchFamily="34" charset="0"/>
              </a:rPr>
              <a:t>Seminarium diagnozujące potencjał  i doświadczenie instytucji wchodzących w skład partnerstwa na rzecz osób młodych znajdujących się w najtrudniejszej sytuacji na rynku pracy </a:t>
            </a:r>
          </a:p>
          <a:p>
            <a:endParaRPr lang="pl-PL" sz="1400" dirty="0">
              <a:latin typeface="Impact" panose="020B0806030902050204" pitchFamily="34" charset="0"/>
            </a:endParaRPr>
          </a:p>
          <a:p>
            <a:endParaRPr lang="pl-PL" sz="1400" dirty="0" smtClean="0">
              <a:latin typeface="Impact" panose="020B0806030902050204" pitchFamily="34" charset="0"/>
            </a:endParaRPr>
          </a:p>
          <a:p>
            <a:endParaRPr lang="pl-PL" sz="1400" dirty="0" smtClean="0">
              <a:latin typeface="Impact" panose="020B0806030902050204" pitchFamily="34" charset="0"/>
            </a:endParaRPr>
          </a:p>
          <a:p>
            <a:endParaRPr lang="pl-PL" sz="1400" dirty="0">
              <a:latin typeface="Impact" panose="020B0806030902050204" pitchFamily="34" charset="0"/>
            </a:endParaRPr>
          </a:p>
          <a:p>
            <a:r>
              <a:rPr lang="pl-PL" sz="1500" dirty="0" smtClean="0">
                <a:latin typeface="Impact" panose="020B0806030902050204" pitchFamily="34" charset="0"/>
              </a:rPr>
              <a:t>Realizacja badań obejmujących analizę i diagnozę sytuacji osób młodych na rynku pracy i analizę lokalnych rynków pracy, w tym pracodawców w woj. podlaskim – dr Ewa </a:t>
            </a:r>
            <a:r>
              <a:rPr lang="pl-PL" sz="1500" dirty="0" err="1" smtClean="0">
                <a:latin typeface="Impact" panose="020B0806030902050204" pitchFamily="34" charset="0"/>
              </a:rPr>
              <a:t>Rollnik</a:t>
            </a:r>
            <a:r>
              <a:rPr lang="pl-PL" sz="1500" dirty="0" smtClean="0">
                <a:latin typeface="Impact" panose="020B0806030902050204" pitchFamily="34" charset="0"/>
              </a:rPr>
              <a:t>-Sadowska  -  Kierownik zespołu badawczego </a:t>
            </a:r>
          </a:p>
          <a:p>
            <a:endParaRPr lang="pl-PL" sz="1400" dirty="0">
              <a:latin typeface="Impact" panose="020B0806030902050204" pitchFamily="34" charset="0"/>
            </a:endParaRPr>
          </a:p>
          <a:p>
            <a:endParaRPr lang="pl-PL" sz="1400" dirty="0" smtClean="0">
              <a:latin typeface="Impact" panose="020B0806030902050204" pitchFamily="34" charset="0"/>
            </a:endParaRPr>
          </a:p>
          <a:p>
            <a:endParaRPr lang="pl-PL" sz="1400" dirty="0">
              <a:latin typeface="Impact" panose="020B0806030902050204" pitchFamily="34" charset="0"/>
            </a:endParaRPr>
          </a:p>
          <a:p>
            <a:endParaRPr lang="pl-PL" sz="1400" dirty="0" smtClean="0">
              <a:latin typeface="Impact" panose="020B080603090205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1800" dirty="0" smtClean="0">
                <a:latin typeface="Impact" panose="020B0806030902050204" pitchFamily="34" charset="0"/>
              </a:rPr>
              <a:t>Opracowanie końcowej wersji rekomendacji – dr Sylwia </a:t>
            </a:r>
            <a:r>
              <a:rPr lang="pl-PL" sz="1800" dirty="0" err="1" smtClean="0">
                <a:latin typeface="Impact" panose="020B0806030902050204" pitchFamily="34" charset="0"/>
              </a:rPr>
              <a:t>Saczyńska</a:t>
            </a:r>
            <a:r>
              <a:rPr lang="pl-PL" sz="1800" dirty="0" smtClean="0">
                <a:latin typeface="Impact" panose="020B0806030902050204" pitchFamily="34" charset="0"/>
              </a:rPr>
              <a:t> – Sokół – Ekspert ds. rekomendacji </a:t>
            </a:r>
          </a:p>
          <a:p>
            <a:endParaRPr lang="pl-PL" sz="1800" dirty="0">
              <a:latin typeface="Impact" panose="020B080603090205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B42B6-3ECF-4DF4-AACE-213D040ECF5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1" y="26928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7482"/>
            <a:ext cx="1379289" cy="11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24878"/>
            <a:ext cx="1945010" cy="12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56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83968" y="836712"/>
            <a:ext cx="4536504" cy="24768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3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sz="4300" b="1" dirty="0" smtClean="0">
                <a:solidFill>
                  <a:srgbClr val="0070C0"/>
                </a:solidFill>
                <a:latin typeface="Impact" panose="020B0806030902050204" pitchFamily="34" charset="0"/>
              </a:rPr>
              <a:t>Dziękuję za uwagę!</a:t>
            </a:r>
          </a:p>
          <a:p>
            <a:pPr marL="0" indent="0" algn="ctr">
              <a:buNone/>
            </a:pPr>
            <a:r>
              <a:rPr lang="pl-PL" sz="2600" b="1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3528" y="5589240"/>
            <a:ext cx="4968551" cy="9198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latin typeface="Impact" panose="020B0806030902050204" pitchFamily="34" charset="0"/>
              </a:rPr>
              <a:t>www.wupbialystok.praca.gov.pl</a:t>
            </a:r>
            <a:endParaRPr lang="pl-PL" sz="2400" dirty="0">
              <a:latin typeface="Impact" panose="020B080603090205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3501008"/>
            <a:ext cx="4968552" cy="1944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Biuro projektu: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  <a:latin typeface="Impact" panose="020B0806030902050204" pitchFamily="34" charset="0"/>
              </a:rPr>
              <a:t>Wojewódzki Urząd Pracy w Białymstoku</a:t>
            </a:r>
          </a:p>
          <a:p>
            <a:pPr algn="ctr"/>
            <a:r>
              <a:rPr lang="pl-PL" sz="2000" dirty="0">
                <a:solidFill>
                  <a:schemeClr val="tx1"/>
                </a:solidFill>
                <a:latin typeface="Impact" panose="020B0806030902050204" pitchFamily="34" charset="0"/>
              </a:rPr>
              <a:t>ul. Pogodna 22, 15-686 </a:t>
            </a:r>
            <a:r>
              <a:rPr lang="pl-PL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Białystok</a:t>
            </a:r>
          </a:p>
          <a:p>
            <a:pPr algn="ctr"/>
            <a:r>
              <a:rPr lang="pl-PL" sz="2000" dirty="0" smtClean="0">
                <a:solidFill>
                  <a:schemeClr val="tx1"/>
                </a:solidFill>
                <a:latin typeface="Impact" panose="020B0806030902050204" pitchFamily="34" charset="0"/>
              </a:rPr>
              <a:t>Pokój 7</a:t>
            </a:r>
            <a:endParaRPr lang="pl-PL" sz="20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Tel. 85 74 97 254</a:t>
            </a:r>
          </a:p>
          <a:p>
            <a:pPr algn="ctr"/>
            <a:endParaRPr lang="pl-PL" sz="2000" dirty="0">
              <a:latin typeface="Impact" panose="020B080603090205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476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9" y="1243445"/>
            <a:ext cx="3585542" cy="22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9572" y="2498839"/>
            <a:ext cx="7704856" cy="187220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l-P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" y="2780928"/>
            <a:ext cx="2993985" cy="3960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82880" tIns="0" rIns="182880" bIns="0" anchor="ctr" anchorCtr="0">
            <a:noAutofit/>
          </a:bodyPr>
          <a:lstStyle/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II Oś priorytetowa: 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Efektywne polityki publiczne dla rynku pracy, gospodarki             i edukacji; 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Działanie 2.4: 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Modernizacja publicznych          i niepublicznych służb zatrudnienia oraz lepsze dostosowanie ich do potrzeb rynku pracy</a:t>
            </a:r>
            <a:endParaRPr lang="pl-PL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angle 11"/>
          <p:cNvSpPr>
            <a:spLocks/>
          </p:cNvSpPr>
          <p:nvPr/>
        </p:nvSpPr>
        <p:spPr>
          <a:xfrm>
            <a:off x="207700" y="1556792"/>
            <a:ext cx="8540763" cy="1224136"/>
          </a:xfrm>
          <a:prstGeom prst="rect">
            <a:avLst/>
          </a:prstGeom>
          <a:solidFill>
            <a:srgbClr val="663399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44000" tIns="0" rIns="144000" bIns="0" rtlCol="0" anchor="ctr" anchorCtr="1"/>
          <a:lstStyle/>
          <a:p>
            <a:pPr algn="ctr" defTabSz="457200">
              <a:lnSpc>
                <a:spcPct val="90000"/>
              </a:lnSpc>
            </a:pPr>
            <a:r>
              <a:rPr lang="pl-PL" sz="4000" dirty="0" smtClean="0">
                <a:latin typeface="Impact" panose="020B0806030902050204" pitchFamily="34" charset="0"/>
              </a:rPr>
              <a:t>Okres realizacji projektu</a:t>
            </a:r>
          </a:p>
          <a:p>
            <a:pPr algn="ctr" defTabSz="457200">
              <a:lnSpc>
                <a:spcPct val="90000"/>
              </a:lnSpc>
            </a:pPr>
            <a:r>
              <a:rPr lang="pl-PL" sz="3200" b="0" i="0" dirty="0" smtClean="0">
                <a:solidFill>
                  <a:srgbClr val="FFFFFF"/>
                </a:solidFill>
                <a:latin typeface="Impact" panose="020B0806030902050204" pitchFamily="34" charset="0"/>
                <a:cs typeface="Futura Std Book"/>
              </a:rPr>
              <a:t>01.04.2016 – 31.12.2016</a:t>
            </a:r>
            <a:endParaRPr lang="en-US" sz="1600" b="0" i="0" dirty="0">
              <a:solidFill>
                <a:srgbClr val="FFFFFF"/>
              </a:solidFill>
              <a:latin typeface="Impact" panose="020B0806030902050204" pitchFamily="34" charset="0"/>
              <a:cs typeface="Futura Std Book"/>
            </a:endParaRPr>
          </a:p>
        </p:txBody>
      </p:sp>
      <p:sp>
        <p:nvSpPr>
          <p:cNvPr id="10" name="Rectangle 4"/>
          <p:cNvSpPr>
            <a:spLocks noGrp="1"/>
          </p:cNvSpPr>
          <p:nvPr>
            <p:ph idx="1"/>
          </p:nvPr>
        </p:nvSpPr>
        <p:spPr>
          <a:xfrm>
            <a:off x="5366070" y="7936"/>
            <a:ext cx="3394720" cy="15488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82880" tIns="0" rIns="182880" bIns="0" anchor="ctr" anchorCtr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2400" b="0" i="0" dirty="0" smtClean="0">
                <a:latin typeface="Arial Narrow" panose="020B0606020202030204" pitchFamily="34" charset="0"/>
                <a:cs typeface="Futura Std Book"/>
              </a:rPr>
              <a:t>Wojewódzki Urząd Pracy </a:t>
            </a:r>
            <a:br>
              <a:rPr lang="pl-PL" sz="2400" b="0" i="0" dirty="0" smtClean="0">
                <a:latin typeface="Arial Narrow" panose="020B0606020202030204" pitchFamily="34" charset="0"/>
                <a:cs typeface="Futura Std Book"/>
              </a:rPr>
            </a:br>
            <a:r>
              <a:rPr lang="pl-PL" sz="2400" b="0" i="0" dirty="0" smtClean="0">
                <a:latin typeface="Arial Narrow" panose="020B0606020202030204" pitchFamily="34" charset="0"/>
                <a:cs typeface="Futura Std Book"/>
              </a:rPr>
              <a:t>w Białymstoku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2400" b="0" i="0" dirty="0" smtClean="0">
                <a:latin typeface="Arial Narrow" panose="020B0606020202030204" pitchFamily="34" charset="0"/>
                <a:cs typeface="Futura Std Book"/>
              </a:rPr>
              <a:t> &amp;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2400" b="0" i="0" dirty="0" smtClean="0">
                <a:latin typeface="Arial Narrow" panose="020B0606020202030204" pitchFamily="34" charset="0"/>
                <a:cs typeface="Futura Std Book"/>
              </a:rPr>
              <a:t>Politechnika Białostocka</a:t>
            </a:r>
            <a:endParaRPr lang="en-US" sz="2400" b="0" i="0" dirty="0">
              <a:latin typeface="Arial Narrow" panose="020B0606020202030204" pitchFamily="34" charset="0"/>
              <a:cs typeface="Futura Std Book"/>
            </a:endParaRPr>
          </a:p>
        </p:txBody>
      </p:sp>
      <p:sp>
        <p:nvSpPr>
          <p:cNvPr id="6" name="AutoShape 6" descr="Znalezione obrazy dla zapytania niepe&amp;lstrok;nospraw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Znalezione obrazy dla zapytania niepe&amp;lstrok;nospraw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95" y="2780928"/>
            <a:ext cx="5560169" cy="405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207700" y="7937"/>
            <a:ext cx="3672409" cy="1565079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182880" tIns="0" rIns="182880" bIns="0" anchor="ctr" anchorCtr="0">
            <a:noAutofit/>
          </a:bodyPr>
          <a:lstStyle/>
          <a:p>
            <a:pPr algn="ctr"/>
            <a:r>
              <a:rPr lang="pl-PL" sz="2800" i="1" dirty="0" smtClean="0">
                <a:latin typeface="Arial Black" panose="020B0A04020102020204" pitchFamily="34" charset="0"/>
              </a:rPr>
              <a:t>Aktywizacja zawodowa </a:t>
            </a:r>
          </a:p>
          <a:p>
            <a:pPr algn="ctr"/>
            <a:r>
              <a:rPr lang="pl-PL" sz="2800" i="1" dirty="0" smtClean="0">
                <a:latin typeface="Arial Black" panose="020B0A04020102020204" pitchFamily="34" charset="0"/>
              </a:rPr>
              <a:t>osób młodych</a:t>
            </a:r>
            <a:endParaRPr lang="pl-PL" sz="28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9572" y="2498839"/>
            <a:ext cx="7704856" cy="187220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pl-P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216474" y="3068960"/>
            <a:ext cx="2993985" cy="34563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82880" tIns="0" rIns="182880" bIns="0" anchor="ctr" anchorCtr="0">
            <a:noAutofit/>
          </a:bodyPr>
          <a:lstStyle/>
          <a:p>
            <a:pPr algn="ctr"/>
            <a:endParaRPr lang="pl-PL" sz="2200" b="1" dirty="0" smtClean="0"/>
          </a:p>
          <a:p>
            <a:pPr algn="ctr"/>
            <a:r>
              <a:rPr lang="pl-PL" b="1" i="1" dirty="0" smtClean="0">
                <a:latin typeface="Corbel" panose="020B0503020204020204" pitchFamily="34" charset="0"/>
              </a:rPr>
              <a:t>Cel szczegółowy PO WER:</a:t>
            </a:r>
          </a:p>
          <a:p>
            <a:pPr algn="ctr"/>
            <a:endParaRPr lang="pl-PL" b="1" i="1" dirty="0" smtClean="0">
              <a:latin typeface="Corbel" panose="020B0503020204020204" pitchFamily="34" charset="0"/>
            </a:endParaRPr>
          </a:p>
          <a:p>
            <a:pPr algn="ctr"/>
            <a:r>
              <a:rPr lang="pl-PL" i="1" dirty="0" smtClean="0">
                <a:latin typeface="Corbel" panose="020B0503020204020204" pitchFamily="34" charset="0"/>
              </a:rPr>
              <a:t>Zwiększenie zakresu                       i trafności oferty aktywizacyjnej wobec osób młodych znajdujących się                 w najtrudniejszej sytuacji          na rynku pracy</a:t>
            </a:r>
            <a:endParaRPr lang="pl-PL" i="1" dirty="0">
              <a:latin typeface="Corbel" panose="020B0503020204020204" pitchFamily="34" charset="0"/>
            </a:endParaRPr>
          </a:p>
        </p:txBody>
      </p:sp>
      <p:sp>
        <p:nvSpPr>
          <p:cNvPr id="9" name="Rectangle 11"/>
          <p:cNvSpPr>
            <a:spLocks/>
          </p:cNvSpPr>
          <p:nvPr/>
        </p:nvSpPr>
        <p:spPr>
          <a:xfrm>
            <a:off x="216474" y="280953"/>
            <a:ext cx="8748014" cy="2715999"/>
          </a:xfrm>
          <a:prstGeom prst="rect">
            <a:avLst/>
          </a:prstGeom>
          <a:solidFill>
            <a:srgbClr val="66339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44000" tIns="0" rIns="144000" bIns="0" rtlCol="0" anchor="ctr" anchorCtr="1"/>
          <a:lstStyle/>
          <a:p>
            <a:pPr algn="ctr" defTabSz="457200">
              <a:lnSpc>
                <a:spcPct val="90000"/>
              </a:lnSpc>
            </a:pPr>
            <a:r>
              <a:rPr lang="pl-PL" sz="2000" u="sng" dirty="0" smtClean="0">
                <a:latin typeface="Impact" panose="020B0806030902050204" pitchFamily="34" charset="0"/>
              </a:rPr>
              <a:t> CEL GŁÓWNY PROJEKTU:</a:t>
            </a:r>
          </a:p>
          <a:p>
            <a:pPr algn="ctr" defTabSz="457200">
              <a:lnSpc>
                <a:spcPct val="90000"/>
              </a:lnSpc>
            </a:pPr>
            <a:endParaRPr lang="pl-PL" sz="2000" u="sng" dirty="0" smtClean="0">
              <a:latin typeface="Impact" panose="020B0806030902050204" pitchFamily="34" charset="0"/>
            </a:endParaRPr>
          </a:p>
          <a:p>
            <a:pPr algn="ctr" defTabSz="457200">
              <a:lnSpc>
                <a:spcPct val="90000"/>
              </a:lnSpc>
            </a:pPr>
            <a:r>
              <a:rPr lang="pl-PL" sz="2000" dirty="0">
                <a:latin typeface="Impact" panose="020B0806030902050204" pitchFamily="34" charset="0"/>
              </a:rPr>
              <a:t>Celem projektu </a:t>
            </a:r>
            <a:r>
              <a:rPr lang="pl-PL" sz="2000" dirty="0" smtClean="0">
                <a:latin typeface="Impact" panose="020B0806030902050204" pitchFamily="34" charset="0"/>
              </a:rPr>
              <a:t>była  </a:t>
            </a:r>
            <a:r>
              <a:rPr lang="pl-PL" sz="2000" dirty="0">
                <a:solidFill>
                  <a:srgbClr val="FF0000"/>
                </a:solidFill>
                <a:latin typeface="Impact" panose="020B0806030902050204" pitchFamily="34" charset="0"/>
              </a:rPr>
              <a:t>identyfikacja</a:t>
            </a:r>
            <a:r>
              <a:rPr lang="pl-PL" sz="2000" dirty="0">
                <a:latin typeface="Impact" panose="020B0806030902050204" pitchFamily="34" charset="0"/>
              </a:rPr>
              <a:t> najbardziej efektywnych metod </a:t>
            </a:r>
            <a:r>
              <a:rPr lang="pl-PL" sz="2000" dirty="0" smtClean="0">
                <a:latin typeface="Impact" panose="020B0806030902050204" pitchFamily="34" charset="0"/>
              </a:rPr>
              <a:t>dotarcia             </a:t>
            </a:r>
            <a:r>
              <a:rPr lang="pl-PL" sz="2000" dirty="0">
                <a:latin typeface="Impact" panose="020B0806030902050204" pitchFamily="34" charset="0"/>
              </a:rPr>
              <a:t>oraz najbardziej efektywnych i miarodajnych kierunków i obszarów wsparcia </a:t>
            </a:r>
            <a:r>
              <a:rPr lang="pl-PL" sz="2000" dirty="0">
                <a:solidFill>
                  <a:srgbClr val="FFC000"/>
                </a:solidFill>
                <a:latin typeface="Impact" panose="020B0806030902050204" pitchFamily="34" charset="0"/>
              </a:rPr>
              <a:t>osób młodych </a:t>
            </a:r>
            <a:r>
              <a:rPr lang="pl-PL" sz="2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znajdujących się </a:t>
            </a:r>
            <a:r>
              <a:rPr lang="pl-PL" sz="2000" dirty="0">
                <a:solidFill>
                  <a:srgbClr val="FFC000"/>
                </a:solidFill>
                <a:latin typeface="Impact" panose="020B0806030902050204" pitchFamily="34" charset="0"/>
              </a:rPr>
              <a:t>w najtrudniejszej sytuacji na rynku pracy </a:t>
            </a:r>
            <a:r>
              <a:rPr lang="pl-PL" sz="2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                       w </a:t>
            </a:r>
            <a:r>
              <a:rPr lang="pl-PL" sz="2000" dirty="0">
                <a:solidFill>
                  <a:srgbClr val="FFC000"/>
                </a:solidFill>
                <a:latin typeface="Impact" panose="020B0806030902050204" pitchFamily="34" charset="0"/>
              </a:rPr>
              <a:t>województwie podlaskim, w szczególności osób z grupy NEET i znajdujących         się poza rejestrami powiatowych urzędów pracy</a:t>
            </a:r>
            <a:r>
              <a:rPr lang="pl-PL" sz="2000" dirty="0">
                <a:latin typeface="Impact" panose="020B0806030902050204" pitchFamily="34" charset="0"/>
              </a:rPr>
              <a:t>, poprzez opracowanie </a:t>
            </a:r>
            <a:r>
              <a:rPr lang="pl-PL" sz="2000" dirty="0">
                <a:solidFill>
                  <a:srgbClr val="92D050"/>
                </a:solidFill>
                <a:latin typeface="Impact" panose="020B0806030902050204" pitchFamily="34" charset="0"/>
              </a:rPr>
              <a:t>zestawu rekomendacji</a:t>
            </a:r>
            <a:r>
              <a:rPr lang="pl-PL" sz="2000" dirty="0">
                <a:latin typeface="Impact" panose="020B0806030902050204" pitchFamily="34" charset="0"/>
              </a:rPr>
              <a:t>, bazujących na analizie  </a:t>
            </a:r>
            <a:r>
              <a:rPr lang="pl-PL" sz="2000" dirty="0" smtClean="0">
                <a:latin typeface="Impact" panose="020B0806030902050204" pitchFamily="34" charset="0"/>
              </a:rPr>
              <a:t>i </a:t>
            </a:r>
            <a:r>
              <a:rPr lang="pl-PL" sz="2000" dirty="0">
                <a:latin typeface="Impact" panose="020B0806030902050204" pitchFamily="34" charset="0"/>
              </a:rPr>
              <a:t>diagnozie osób młodych w woj. podlaskim oraz analizie potencjału lokalnych rynków, w tym </a:t>
            </a:r>
            <a:r>
              <a:rPr lang="pl-PL" sz="2000" dirty="0" smtClean="0">
                <a:latin typeface="Impact" panose="020B0806030902050204" pitchFamily="34" charset="0"/>
              </a:rPr>
              <a:t>pracodawców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50405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5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Impact" panose="020B0806030902050204" pitchFamily="34" charset="0"/>
              </a:rPr>
              <a:t>O jakie rekomendacje nam chodziło?</a:t>
            </a:r>
            <a:endParaRPr lang="pl-PL" sz="3600" dirty="0">
              <a:latin typeface="Impact" panose="020B080603090205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5175" y="1268760"/>
            <a:ext cx="7241625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pl-PL" sz="2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REKOMENDACJE DLA INSTYTUCJI RYNKU PRACY W ZAKRESIE SPOSOBU DOTARCIA DO JAK NAJSZERSZEJ LICZBY OSÓB MŁODYCH NA RYNKU PRACY, W TYM Z GRUPY NEET, </a:t>
            </a:r>
            <a:r>
              <a:rPr lang="pl-PL" sz="2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UWZGLĘDNIAJĄCE </a:t>
            </a:r>
            <a:r>
              <a:rPr lang="pl-PL" sz="2000" dirty="0" smtClean="0">
                <a:solidFill>
                  <a:srgbClr val="FFC000"/>
                </a:solidFill>
                <a:latin typeface="Impact" panose="020B0806030902050204" pitchFamily="34" charset="0"/>
              </a:rPr>
              <a:t>NAJEFEKTYWNIEJSZE SPOSOBY REKRUTACJI ORAZ NAJSKUTECZNIEJSZE METODY WSPARCIA AKTYWIZACYJNEGO</a:t>
            </a:r>
          </a:p>
          <a:p>
            <a:pPr marL="0" indent="0" algn="just">
              <a:buNone/>
            </a:pPr>
            <a:endParaRPr lang="pl-PL" sz="2000" dirty="0" smtClean="0">
              <a:latin typeface="Impact" panose="020B080603090205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REKOMENDACJE W ZAKRESIE WSPIERANIA OSÓB MŁODYCH PRZEZ WOJEWÓDZKI URZĄD PRACY W BIAŁYMSTOKU, W TYM POSTULATY                       W ZAKRESIE KRYTERIÓW KONKURSOWYCH DLA KONKURSÓW OGŁASZANYCH W RAMACH OSI I PO WER</a:t>
            </a:r>
          </a:p>
          <a:p>
            <a:pPr algn="just"/>
            <a:endParaRPr lang="pl-PL" sz="2000" dirty="0" smtClean="0">
              <a:latin typeface="Impact" panose="020B0806030902050204" pitchFamily="34" charset="0"/>
            </a:endParaRPr>
          </a:p>
          <a:p>
            <a:pPr algn="just"/>
            <a:r>
              <a:rPr lang="pl-PL" sz="2000" dirty="0" smtClean="0">
                <a:latin typeface="Impact" panose="020B0806030902050204" pitchFamily="34" charset="0"/>
              </a:rPr>
              <a:t>REKOMENDACJE W ZAKRESIE WSPIERANIA OSÓB MŁODYCH PRZEZ MRPIPS ORAZ KG OHP, W TYM POSTULATY W ZAKRESIE KRYTERIÓW </a:t>
            </a:r>
            <a:r>
              <a:rPr lang="pl-PL" sz="2000" dirty="0" smtClean="0">
                <a:latin typeface="Impact" panose="020B0806030902050204" pitchFamily="34" charset="0"/>
              </a:rPr>
              <a:t>KONKURSOWYCH </a:t>
            </a:r>
            <a:r>
              <a:rPr lang="pl-PL" sz="2000" dirty="0" smtClean="0">
                <a:latin typeface="Impact" panose="020B0806030902050204" pitchFamily="34" charset="0"/>
              </a:rPr>
              <a:t>DLA KONKURSÓW OGŁASZANYCH PRZEZ MRPIPS                    W RAMACH OSI I PO WER</a:t>
            </a:r>
          </a:p>
          <a:p>
            <a:pPr algn="just"/>
            <a:endParaRPr lang="pl-PL" sz="2000" dirty="0" smtClean="0">
              <a:latin typeface="Impact" panose="020B080603090205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7030A0"/>
                </a:solidFill>
                <a:latin typeface="Impact" panose="020B0806030902050204" pitchFamily="34" charset="0"/>
              </a:rPr>
              <a:t>REKOMENDACJE ZAWIERAJACE SPOSÓB FUNKCJONOWANIA PARTNERSTWA PO ZAKOŃCZENIU REALIZACJI PROJEKTU, CELEM ZAPEWNIENIA TRWAŁOŚCI</a:t>
            </a:r>
            <a:endParaRPr lang="pl-PL" sz="20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054"/>
            <a:ext cx="1390972" cy="1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pl-PL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85527"/>
              </p:ext>
            </p:extLst>
          </p:nvPr>
        </p:nvGraphicFramePr>
        <p:xfrm>
          <a:off x="591938" y="325062"/>
          <a:ext cx="748883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732240" y="63452"/>
            <a:ext cx="23042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Impact" panose="020B0806030902050204" pitchFamily="34" charset="0"/>
                <a:cs typeface="Lucida Sans Unicode" panose="020B0602030504020204" pitchFamily="34" charset="0"/>
              </a:rPr>
              <a:t>ZADANIA REALIZOWANE </a:t>
            </a:r>
          </a:p>
          <a:p>
            <a:pPr algn="ctr"/>
            <a:r>
              <a:rPr lang="pl-PL" sz="1400" dirty="0" smtClean="0">
                <a:latin typeface="Impact" panose="020B0806030902050204" pitchFamily="34" charset="0"/>
                <a:cs typeface="Lucida Sans Unicode" panose="020B0602030504020204" pitchFamily="34" charset="0"/>
              </a:rPr>
              <a:t>W PROJEKCIE</a:t>
            </a:r>
            <a:endParaRPr lang="pl-PL" sz="1400" dirty="0">
              <a:latin typeface="Impact" panose="020B080603090205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1810543" cy="1030436"/>
          </a:xfrm>
        </p:spPr>
        <p:txBody>
          <a:bodyPr/>
          <a:lstStyle/>
          <a:p>
            <a:r>
              <a:rPr lang="pl-PL" b="0" dirty="0" smtClean="0">
                <a:solidFill>
                  <a:srgbClr val="7030A0"/>
                </a:solidFill>
                <a:latin typeface="Impact" panose="020B0806030902050204" pitchFamily="34" charset="0"/>
              </a:rPr>
              <a:t>LIDER: </a:t>
            </a:r>
            <a:r>
              <a:rPr lang="pl-PL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ZAWIĄZANIE PARTNERSTWA</a:t>
            </a:r>
            <a:endParaRPr lang="pl-PL" b="0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5589240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sz="1500" dirty="0" smtClean="0">
                <a:latin typeface="Impact" panose="020B0806030902050204" pitchFamily="34" charset="0"/>
              </a:rPr>
              <a:t>W </a:t>
            </a:r>
            <a:r>
              <a:rPr lang="pl-PL" sz="1500" dirty="0">
                <a:latin typeface="Impact" panose="020B0806030902050204" pitchFamily="34" charset="0"/>
              </a:rPr>
              <a:t>dniu </a:t>
            </a:r>
            <a:r>
              <a:rPr lang="pl-PL" sz="1500" dirty="0">
                <a:solidFill>
                  <a:srgbClr val="FFC000"/>
                </a:solidFill>
                <a:latin typeface="Impact" panose="020B0806030902050204" pitchFamily="34" charset="0"/>
              </a:rPr>
              <a:t>28 kwietnia 2016 r. </a:t>
            </a:r>
            <a:r>
              <a:rPr lang="pl-PL" sz="1500" dirty="0">
                <a:latin typeface="Impact" panose="020B0806030902050204" pitchFamily="34" charset="0"/>
              </a:rPr>
              <a:t>w Białostockim Parku Naukowo – Technologicznym,  odbyło się </a:t>
            </a:r>
            <a:r>
              <a:rPr lang="pl-PL" sz="1500" dirty="0">
                <a:solidFill>
                  <a:srgbClr val="FFC000"/>
                </a:solidFill>
                <a:latin typeface="Impact" panose="020B0806030902050204" pitchFamily="34" charset="0"/>
              </a:rPr>
              <a:t>spotkanie zawiązujące </a:t>
            </a:r>
            <a:r>
              <a:rPr lang="pl-PL" sz="1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partnerstwo funkcjonujące </a:t>
            </a:r>
            <a:r>
              <a:rPr lang="pl-PL" sz="1500" dirty="0">
                <a:solidFill>
                  <a:srgbClr val="FFC000"/>
                </a:solidFill>
                <a:latin typeface="Impact" panose="020B0806030902050204" pitchFamily="34" charset="0"/>
              </a:rPr>
              <a:t>na rzecz poprawy sytuacji osób młodych w województwie podlaskim w szczególności osób młodych znajdujących się </a:t>
            </a:r>
            <a:r>
              <a:rPr lang="pl-PL" sz="1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w </a:t>
            </a:r>
            <a:r>
              <a:rPr lang="pl-PL" sz="1500" dirty="0">
                <a:solidFill>
                  <a:srgbClr val="FFC000"/>
                </a:solidFill>
                <a:latin typeface="Impact" panose="020B0806030902050204" pitchFamily="34" charset="0"/>
              </a:rPr>
              <a:t>najtrudniejszej sytuacji na rynku </a:t>
            </a:r>
            <a:r>
              <a:rPr lang="pl-PL" sz="1500" dirty="0" smtClean="0">
                <a:solidFill>
                  <a:srgbClr val="FFC000"/>
                </a:solidFill>
                <a:latin typeface="Impact" panose="020B0806030902050204" pitchFamily="34" charset="0"/>
              </a:rPr>
              <a:t>pracy. </a:t>
            </a:r>
          </a:p>
          <a:p>
            <a:r>
              <a:rPr lang="pl-PL" sz="1500" dirty="0" smtClean="0">
                <a:latin typeface="Impact" panose="020B0806030902050204" pitchFamily="34" charset="0"/>
              </a:rPr>
              <a:t>Porozumienie podpisało </a:t>
            </a:r>
            <a:r>
              <a:rPr lang="pl-PL" sz="1800" dirty="0" smtClean="0">
                <a:solidFill>
                  <a:srgbClr val="FFC000"/>
                </a:solidFill>
                <a:latin typeface="Impact" panose="020B0806030902050204" pitchFamily="34" charset="0"/>
              </a:rPr>
              <a:t>43 </a:t>
            </a:r>
            <a:r>
              <a:rPr lang="pl-PL" sz="1500" dirty="0" smtClean="0">
                <a:latin typeface="Impact" panose="020B0806030902050204" pitchFamily="34" charset="0"/>
              </a:rPr>
              <a:t>podmioty zajmujące </a:t>
            </a:r>
            <a:r>
              <a:rPr lang="pl-PL" sz="1500" dirty="0">
                <a:latin typeface="Impact" panose="020B0806030902050204" pitchFamily="34" charset="0"/>
              </a:rPr>
              <a:t>się problematyką młodzieży, w tym </a:t>
            </a:r>
            <a:r>
              <a:rPr lang="pl-PL" sz="1500" dirty="0" smtClean="0">
                <a:latin typeface="Impact" panose="020B0806030902050204" pitchFamily="34" charset="0"/>
              </a:rPr>
              <a:t>organizacje młodzieżowe,  instytucje </a:t>
            </a:r>
            <a:r>
              <a:rPr lang="pl-PL" sz="1500" dirty="0">
                <a:latin typeface="Impact" panose="020B0806030902050204" pitchFamily="34" charset="0"/>
              </a:rPr>
              <a:t>rynku pracy, </a:t>
            </a:r>
            <a:r>
              <a:rPr lang="pl-PL" sz="1500" dirty="0" smtClean="0">
                <a:latin typeface="Impact" panose="020B0806030902050204" pitchFamily="34" charset="0"/>
              </a:rPr>
              <a:t>instytucje </a:t>
            </a:r>
            <a:r>
              <a:rPr lang="pl-PL" sz="1500" dirty="0">
                <a:latin typeface="Impact" panose="020B0806030902050204" pitchFamily="34" charset="0"/>
              </a:rPr>
              <a:t>pomocy i integracji społecznej, podmiotów funkcjonujących w systemie edukacji (</a:t>
            </a:r>
            <a:r>
              <a:rPr lang="pl-PL" sz="1500" dirty="0" smtClean="0">
                <a:latin typeface="Impact" panose="020B0806030902050204" pitchFamily="34" charset="0"/>
              </a:rPr>
              <a:t>szkoły zawodowe, uczelnie wyższe), podmioty działające </a:t>
            </a:r>
            <a:r>
              <a:rPr lang="pl-PL" sz="1500" dirty="0">
                <a:latin typeface="Impact" panose="020B0806030902050204" pitchFamily="34" charset="0"/>
              </a:rPr>
              <a:t>na rzecz równości szans oraz </a:t>
            </a:r>
            <a:r>
              <a:rPr lang="pl-PL" sz="1500" dirty="0" smtClean="0">
                <a:latin typeface="Impact" panose="020B0806030902050204" pitchFamily="34" charset="0"/>
              </a:rPr>
              <a:t>reprezentujące </a:t>
            </a:r>
            <a:r>
              <a:rPr lang="pl-PL" sz="1500" dirty="0">
                <a:latin typeface="Impact" panose="020B0806030902050204" pitchFamily="34" charset="0"/>
              </a:rPr>
              <a:t>środowiska osób </a:t>
            </a:r>
            <a:r>
              <a:rPr lang="pl-PL" sz="1500" dirty="0" smtClean="0">
                <a:latin typeface="Impact" panose="020B0806030902050204" pitchFamily="34" charset="0"/>
              </a:rPr>
              <a:t>z niepełnosprawnościami.</a:t>
            </a:r>
            <a:endParaRPr lang="pl-PL" sz="1500" dirty="0">
              <a:latin typeface="Impact" panose="020B080603090205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6094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gorczkowska_elzbieta\AppData\Local\Microsoft\Windows\INetCache\IE\6UAEIZCH\WomenEmpowermentPic2[1]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903894" cy="12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28" y="1608692"/>
            <a:ext cx="5481376" cy="3640614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7030A0"/>
                </a:solidFill>
                <a:latin typeface="Impact" panose="020B0806030902050204" pitchFamily="34" charset="0"/>
              </a:rPr>
              <a:t>LIDER:</a:t>
            </a:r>
            <a:r>
              <a:rPr lang="pl-PL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/>
            </a:r>
            <a:br>
              <a:rPr lang="pl-PL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pl-PL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OPRACOWANIE WSTĘPNEJ WERSJI REKOMENDACJI</a:t>
            </a:r>
            <a:endParaRPr lang="pl-PL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>
                <a:latin typeface="Impact" panose="020B0806030902050204" pitchFamily="34" charset="0"/>
              </a:rPr>
              <a:t>SPOTKANIA W </a:t>
            </a:r>
          </a:p>
          <a:p>
            <a:pPr marL="0" indent="0">
              <a:buNone/>
            </a:pPr>
            <a:r>
              <a:rPr lang="pl-PL" dirty="0" smtClean="0">
                <a:latin typeface="Impact" panose="020B0806030902050204" pitchFamily="34" charset="0"/>
              </a:rPr>
              <a:t>3 GRUPACH TEMATYCZNYCH</a:t>
            </a:r>
            <a:endParaRPr lang="pl-PL" dirty="0">
              <a:latin typeface="Impact" panose="020B0806030902050204" pitchFamily="34" charset="0"/>
            </a:endParaRPr>
          </a:p>
        </p:txBody>
      </p:sp>
      <p:pic>
        <p:nvPicPr>
          <p:cNvPr id="5122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3"/>
            <a:ext cx="2016224" cy="20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/>
          <a:lstStyle/>
          <a:p>
            <a:r>
              <a:rPr lang="pl-PL" dirty="0" smtClean="0">
                <a:latin typeface="Impact" panose="020B0806030902050204" pitchFamily="34" charset="0"/>
              </a:rPr>
              <a:t>SPOTKANIE 2-DNIOWE</a:t>
            </a:r>
          </a:p>
          <a:p>
            <a:pPr marL="0" indent="0">
              <a:buNone/>
            </a:pPr>
            <a:r>
              <a:rPr lang="pl-PL" dirty="0" smtClean="0">
                <a:latin typeface="Impact" panose="020B0806030902050204" pitchFamily="34" charset="0"/>
              </a:rPr>
              <a:t> </a:t>
            </a:r>
          </a:p>
          <a:p>
            <a:pPr marL="0" indent="0">
              <a:buNone/>
            </a:pPr>
            <a:endParaRPr lang="pl-PL" dirty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pl-PL" dirty="0" smtClean="0">
              <a:latin typeface="Impact" panose="020B0806030902050204" pitchFamily="34" charset="0"/>
            </a:endParaRPr>
          </a:p>
          <a:p>
            <a:r>
              <a:rPr lang="pl-PL" dirty="0" smtClean="0">
                <a:latin typeface="Impact" panose="020B0806030902050204" pitchFamily="34" charset="0"/>
              </a:rPr>
              <a:t>WIZYTY STUDYJNE</a:t>
            </a:r>
          </a:p>
          <a:p>
            <a:pPr marL="0" indent="0">
              <a:buNone/>
            </a:pPr>
            <a:endParaRPr lang="pl-PL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7" y="4653136"/>
            <a:ext cx="2577758" cy="199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46" y="1988840"/>
            <a:ext cx="2137420" cy="21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>
          <a:xfrm>
            <a:off x="0" y="6135428"/>
            <a:ext cx="1224136" cy="72257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" y="174625"/>
            <a:ext cx="2788920" cy="20520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144000" tIns="0" rIns="14400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dirty="0" smtClean="0">
                <a:latin typeface="Futura Std Book" pitchFamily="34" charset="0"/>
                <a:cs typeface="Futura Std Book"/>
              </a:rPr>
              <a:t>OPRACOWANIE WSTĘPNEJ WERSJI REKOMENDACJI- </a:t>
            </a:r>
            <a:r>
              <a:rPr lang="pl-PL" sz="2400" b="1" dirty="0" smtClean="0">
                <a:solidFill>
                  <a:srgbClr val="FFC000"/>
                </a:solidFill>
                <a:latin typeface="Futura Std Book" pitchFamily="34" charset="0"/>
                <a:cs typeface="Futura Std Book"/>
              </a:rPr>
              <a:t>SPOTKANIA W GRUPACH TEMATTCZNYCH</a:t>
            </a:r>
            <a:endParaRPr lang="en-GB" sz="2400" b="1" dirty="0">
              <a:solidFill>
                <a:srgbClr val="FFC000"/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94310" y="2420888"/>
            <a:ext cx="5673834" cy="4255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2880" tIns="0" rIns="182880" bIns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pl-PL" sz="2400" b="1" dirty="0" smtClean="0"/>
          </a:p>
          <a:p>
            <a:pPr algn="ctr">
              <a:lnSpc>
                <a:spcPct val="90000"/>
              </a:lnSpc>
            </a:pPr>
            <a:r>
              <a:rPr lang="pl-PL" sz="2400" dirty="0" smtClean="0">
                <a:solidFill>
                  <a:srgbClr val="41B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 </a:t>
            </a:r>
            <a:r>
              <a:rPr lang="pl-PL" sz="2400" dirty="0">
                <a:solidFill>
                  <a:srgbClr val="41B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GRUPY TEMATYCZNE</a:t>
            </a:r>
            <a:r>
              <a:rPr lang="pl-PL" sz="2400" dirty="0" smtClean="0">
                <a:solidFill>
                  <a:srgbClr val="41B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:</a:t>
            </a:r>
          </a:p>
          <a:p>
            <a:pPr algn="ctr">
              <a:lnSpc>
                <a:spcPct val="90000"/>
              </a:lnSpc>
            </a:pPr>
            <a:endParaRPr lang="pl-PL" sz="2400" dirty="0">
              <a:solidFill>
                <a:srgbClr val="41BC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Impact" panose="020B0806030902050204" pitchFamily="34" charset="0"/>
              </a:rPr>
              <a:t>DS. OSÓB MŁODYCH BEZROBOTNYCH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Impact" panose="020B0806030902050204" pitchFamily="34" charset="0"/>
              </a:rPr>
              <a:t>DS. OSÓB MŁODYCH WYKLUCZONYCH ZNAJDUJĄCYCH SIĘ W NAJTRUDNIEJSZEJ SYTUACJI NA RYNKU PRACY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Impact" panose="020B0806030902050204" pitchFamily="34" charset="0"/>
              </a:rPr>
              <a:t>DS. OSÓB MŁODYCH Z TERENÓW </a:t>
            </a:r>
            <a:r>
              <a:rPr lang="pl-PL" sz="2000" dirty="0" smtClean="0">
                <a:latin typeface="Impact" panose="020B0806030902050204" pitchFamily="34" charset="0"/>
              </a:rPr>
              <a:t>WIEJSKICH</a:t>
            </a:r>
          </a:p>
          <a:p>
            <a:pPr algn="ctr">
              <a:lnSpc>
                <a:spcPct val="90000"/>
              </a:lnSpc>
            </a:pPr>
            <a:endParaRPr lang="pl-PL" sz="2400" dirty="0" smtClean="0">
              <a:latin typeface="Impact" panose="020B080603090205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l-PL" sz="2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CEL:</a:t>
            </a:r>
            <a:r>
              <a:rPr lang="pl-PL" sz="2400" dirty="0" smtClean="0">
                <a:latin typeface="Impact" panose="020B0806030902050204" pitchFamily="34" charset="0"/>
              </a:rPr>
              <a:t> WYPRACOWANIE REKOMENDACJI !!! </a:t>
            </a:r>
            <a:endParaRPr lang="pl-PL" sz="2400" dirty="0">
              <a:latin typeface="Impact" panose="020B0806030902050204" pitchFamily="34" charset="0"/>
            </a:endParaRPr>
          </a:p>
          <a:p>
            <a:pPr algn="ctr">
              <a:lnSpc>
                <a:spcPct val="90000"/>
              </a:lnSpc>
            </a:pPr>
            <a:endParaRPr lang="en-GB" sz="2400" dirty="0">
              <a:latin typeface="Futura Std Book" pitchFamily="34" charset="0"/>
              <a:cs typeface="Futura Std Book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177539" y="174624"/>
            <a:ext cx="2690605" cy="205200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0" rIns="182880" bIns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1400" dirty="0" smtClean="0">
                <a:solidFill>
                  <a:schemeClr val="bg1"/>
                </a:solidFill>
                <a:latin typeface="Futura Std Book" pitchFamily="34" charset="0"/>
                <a:cs typeface="Futura Std Book"/>
              </a:rPr>
              <a:t>Uczestnicy:</a:t>
            </a:r>
            <a:r>
              <a:rPr lang="pl-PL" sz="1400" dirty="0" smtClean="0">
                <a:latin typeface="Futura Std Book" pitchFamily="34" charset="0"/>
                <a:cs typeface="Futura Std Book"/>
              </a:rPr>
              <a:t> przedstawiciele podmiotów zajmujących się problematyką młodzieży, w szczególności instytucji rynku pracy oraz podmiotów funkcjonujących w systemie edukacji, którzy zadeklarowali udział w danych grupach tematycznych</a:t>
            </a:r>
            <a:endParaRPr lang="en-US" sz="1400" dirty="0">
              <a:latin typeface="Futura Std Book" pitchFamily="34" charset="0"/>
              <a:cs typeface="Futura Std Book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476419"/>
              </p:ext>
            </p:extLst>
          </p:nvPr>
        </p:nvGraphicFramePr>
        <p:xfrm>
          <a:off x="4367954" y="3285144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407900"/>
              </p:ext>
            </p:extLst>
          </p:nvPr>
        </p:nvGraphicFramePr>
        <p:xfrm>
          <a:off x="2457540" y="3285144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85" y="150064"/>
            <a:ext cx="3037290" cy="20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37" y="2369914"/>
            <a:ext cx="2942585" cy="195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8" y="4519334"/>
            <a:ext cx="2971962" cy="197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AsOne/>
      </p:bldGraphic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/>
        </p:nvSpPr>
        <p:spPr>
          <a:xfrm>
            <a:off x="0" y="6135428"/>
            <a:ext cx="1224136" cy="722572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" y="174625"/>
            <a:ext cx="2788920" cy="205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44000" tIns="0" rIns="144000" bIns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dirty="0">
                <a:latin typeface="Futura Std Book" pitchFamily="34" charset="0"/>
                <a:cs typeface="Futura Std Book"/>
              </a:rPr>
              <a:t>OPRACOWANIE WSTĘPNEJ WERSJI REKOMENDACJI-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Futura Std Book" pitchFamily="34" charset="0"/>
                <a:cs typeface="Futura Std Book"/>
              </a:rPr>
              <a:t>WIZYTY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latin typeface="Futura Std Book" pitchFamily="34" charset="0"/>
                <a:cs typeface="Futura Std Book"/>
              </a:rPr>
              <a:t>STUDYJNE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Futura Std Book" pitchFamily="34" charset="0"/>
              <a:cs typeface="Futura Std Book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66905" y="2465580"/>
            <a:ext cx="5632649" cy="41069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2880" tIns="0" rIns="182880" bIns="0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lang="pl-PL" sz="2400" b="1" dirty="0" smtClean="0"/>
          </a:p>
          <a:p>
            <a:pPr algn="ctr">
              <a:lnSpc>
                <a:spcPct val="90000"/>
              </a:lnSpc>
            </a:pP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 WIZYTY STUDYJNE</a:t>
            </a: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:</a:t>
            </a:r>
            <a:endParaRPr lang="pl-PL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cs typeface="Futura Std Book"/>
              </a:rPr>
              <a:t>I wizyta </a:t>
            </a:r>
            <a:r>
              <a:rPr lang="pl-PL" sz="2000" dirty="0" smtClean="0">
                <a:latin typeface="Impact" panose="020B0806030902050204" pitchFamily="34" charset="0"/>
                <a:cs typeface="Futura Std Book"/>
              </a:rPr>
              <a:t>– Młodzieżowe Centrum Edukacji                          i Readaptacji Społecznej w Goniądzu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cs typeface="Futura Std Book"/>
              </a:rPr>
              <a:t>II wizyta </a:t>
            </a:r>
            <a:r>
              <a:rPr lang="pl-PL" sz="2000" dirty="0" smtClean="0">
                <a:latin typeface="Impact" panose="020B0806030902050204" pitchFamily="34" charset="0"/>
                <a:cs typeface="Futura Std Book"/>
              </a:rPr>
              <a:t>– Ośrodek Szkolenia i Wychowania OHP w Wasilkowie oraz Katolicki Ośrodek Wychowania i Terapii Uzależnień METANOIA                   w Czarnej Białostockiej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cs typeface="Futura Std Book"/>
              </a:rPr>
              <a:t>III wizyta </a:t>
            </a:r>
            <a:r>
              <a:rPr lang="pl-PL" sz="2000" dirty="0" smtClean="0">
                <a:latin typeface="Impact" panose="020B0806030902050204" pitchFamily="34" charset="0"/>
                <a:cs typeface="Futura Std Book"/>
              </a:rPr>
              <a:t>– Specjalny Ośrodek Szkolno-Wychowawczy nr w Suwałkach oraz Zakład Aktywności Zawodowej SOWA w Lipniaku </a:t>
            </a:r>
            <a:endParaRPr lang="pl-PL" sz="2000" dirty="0">
              <a:latin typeface="Impact" panose="020B0806030902050204" pitchFamily="34" charset="0"/>
              <a:cs typeface="Futura Std Book"/>
            </a:endParaRPr>
          </a:p>
          <a:p>
            <a:pPr algn="ctr">
              <a:lnSpc>
                <a:spcPct val="90000"/>
              </a:lnSpc>
            </a:pPr>
            <a:endParaRPr lang="pl-PL" sz="2000" dirty="0" smtClean="0">
              <a:latin typeface="Impact" panose="020B0806030902050204" pitchFamily="34" charset="0"/>
              <a:cs typeface="Futura Std Book"/>
            </a:endParaRPr>
          </a:p>
          <a:p>
            <a:pPr algn="ctr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Impact" panose="020B0806030902050204" pitchFamily="34" charset="0"/>
                <a:cs typeface="Futura Std Book"/>
              </a:rPr>
              <a:t>CEL:</a:t>
            </a:r>
            <a:r>
              <a:rPr lang="en-GB" sz="2400" dirty="0" smtClean="0">
                <a:latin typeface="Impact" panose="020B0806030902050204" pitchFamily="34" charset="0"/>
                <a:cs typeface="Futura Std Book"/>
              </a:rPr>
              <a:t> WYPRACOWANIE REKOMENDACJI</a:t>
            </a:r>
            <a:r>
              <a:rPr lang="pl-PL" sz="2400" dirty="0" smtClean="0">
                <a:latin typeface="Impact" panose="020B0806030902050204" pitchFamily="34" charset="0"/>
                <a:cs typeface="Futura Std Book"/>
              </a:rPr>
              <a:t> !!!</a:t>
            </a:r>
            <a:r>
              <a:rPr lang="en-GB" sz="2400" dirty="0" smtClean="0">
                <a:latin typeface="Impact" panose="020B0806030902050204" pitchFamily="34" charset="0"/>
                <a:cs typeface="Futura Std Book"/>
              </a:rPr>
              <a:t> </a:t>
            </a:r>
            <a:endParaRPr lang="en-GB" sz="2400" dirty="0">
              <a:latin typeface="Impact" panose="020B0806030902050204" pitchFamily="34" charset="0"/>
              <a:cs typeface="Futura Std Book"/>
            </a:endParaRPr>
          </a:p>
          <a:p>
            <a:pPr algn="ctr">
              <a:lnSpc>
                <a:spcPct val="90000"/>
              </a:lnSpc>
            </a:pPr>
            <a:endParaRPr lang="en-GB" sz="2400" dirty="0">
              <a:latin typeface="Futura Std Book" pitchFamily="34" charset="0"/>
              <a:cs typeface="Futura Std Book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177539" y="174624"/>
            <a:ext cx="2690605" cy="2052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82880" tIns="0" rIns="182880" bIns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1600" dirty="0" smtClean="0">
                <a:solidFill>
                  <a:srgbClr val="FFFFFF"/>
                </a:solidFill>
                <a:latin typeface="Franklin Gothic Book" panose="020B0503020102020204" pitchFamily="34" charset="0"/>
                <a:cs typeface="Futura Std Book"/>
              </a:rPr>
              <a:t>Uczestnicy:</a:t>
            </a:r>
            <a:r>
              <a:rPr lang="pl-PL" sz="1600" dirty="0">
                <a:latin typeface="Franklin Gothic Book" panose="020B0503020102020204" pitchFamily="34" charset="0"/>
              </a:rPr>
              <a:t> przedstawiciele podmiotów zajmujących się problematyką młodzieży wchodzących w skład partnerstwa utworzonego w ramach projektu</a:t>
            </a:r>
            <a:r>
              <a:rPr lang="pl-PL" sz="1600" dirty="0" smtClean="0">
                <a:solidFill>
                  <a:srgbClr val="FFFFFF"/>
                </a:solidFill>
                <a:latin typeface="Franklin Gothic Book" panose="020B0503020102020204" pitchFamily="34" charset="0"/>
                <a:cs typeface="Futura Std Book"/>
              </a:rPr>
              <a:t>  </a:t>
            </a:r>
            <a:endParaRPr lang="en-US" sz="1600" dirty="0">
              <a:solidFill>
                <a:srgbClr val="FFFFFF"/>
              </a:solidFill>
              <a:latin typeface="Franklin Gothic Book" panose="020B0503020102020204" pitchFamily="34" charset="0"/>
              <a:cs typeface="Futura Std Book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91681"/>
              </p:ext>
            </p:extLst>
          </p:nvPr>
        </p:nvGraphicFramePr>
        <p:xfrm>
          <a:off x="4367954" y="3285144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65269"/>
              </p:ext>
            </p:extLst>
          </p:nvPr>
        </p:nvGraphicFramePr>
        <p:xfrm>
          <a:off x="2444345" y="3285144"/>
          <a:ext cx="1466388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46" y="2465580"/>
            <a:ext cx="1667374" cy="11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01111"/>
            <a:ext cx="1548171" cy="118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76" y="51496"/>
            <a:ext cx="3064344" cy="22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10" y="4426030"/>
            <a:ext cx="3121610" cy="20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4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768</Words>
  <Application>Microsoft Office PowerPoint</Application>
  <PresentationFormat>Pokaz na ekranie (4:3)</PresentationFormat>
  <Paragraphs>112</Paragraphs>
  <Slides>13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Office Theme</vt:lpstr>
      <vt:lpstr>Prezentacja programu PowerPoint</vt:lpstr>
      <vt:lpstr>       </vt:lpstr>
      <vt:lpstr>       </vt:lpstr>
      <vt:lpstr>O jakie rekomendacje nam chodziło?</vt:lpstr>
      <vt:lpstr>  </vt:lpstr>
      <vt:lpstr>LIDER: ZAWIĄZANIE PARTNERSTWA</vt:lpstr>
      <vt:lpstr>LIDER: OPRACOWANIE WSTĘPNEJ WERSJI REKOMENDACJI</vt:lpstr>
      <vt:lpstr>Prezentacja programu PowerPoint</vt:lpstr>
      <vt:lpstr>Prezentacja programu PowerPoint</vt:lpstr>
      <vt:lpstr>Prezentacja programu PowerPoint</vt:lpstr>
      <vt:lpstr>LIDER: PRZEKAZANIE WYPRACOWANYCH REKOMENDACJI  </vt:lpstr>
      <vt:lpstr>Partner (Politechnika Białostocka):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PWP „Przełamać bariery” Priorytet: VII Promocja integracji społecznej Działanie: 7.4 Niepełnosprawni na rynku pracy  Projekt współfinansowany ze środków Unii Europejskiej w ramach  Europejskiego Funduszu Społecznego</dc:title>
  <dc:creator>Elżbieta Gorczkowska</dc:creator>
  <cp:lastModifiedBy>Elżbieta Gorczkowska</cp:lastModifiedBy>
  <cp:revision>101</cp:revision>
  <cp:lastPrinted>2014-03-12T12:10:50Z</cp:lastPrinted>
  <dcterms:created xsi:type="dcterms:W3CDTF">2014-02-27T07:46:38Z</dcterms:created>
  <dcterms:modified xsi:type="dcterms:W3CDTF">2016-12-19T16:00:04Z</dcterms:modified>
</cp:coreProperties>
</file>